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1" r:id="rId3"/>
    <p:sldId id="279" r:id="rId4"/>
    <p:sldId id="263" r:id="rId5"/>
    <p:sldId id="264" r:id="rId6"/>
    <p:sldId id="267" r:id="rId7"/>
    <p:sldId id="268" r:id="rId8"/>
    <p:sldId id="269" r:id="rId9"/>
    <p:sldId id="270" r:id="rId10"/>
    <p:sldId id="271" r:id="rId11"/>
    <p:sldId id="272" r:id="rId12"/>
    <p:sldId id="278" r:id="rId13"/>
    <p:sldId id="273" r:id="rId14"/>
    <p:sldId id="274" r:id="rId15"/>
    <p:sldId id="257" r:id="rId16"/>
    <p:sldId id="258" r:id="rId17"/>
    <p:sldId id="276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213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-19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D17E9-DE76-410A-99C7-000A6D4FB48B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D44D2-973D-4777-99AC-E95B841BF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0FC07-8E8F-49D4-95EF-D9680CDE5FD8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43616-A90E-4AE8-81B3-5CAC00297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9F16-0D2F-48EF-8FCC-8CCBC95174C6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BF7FD-39AC-442A-B8CD-41F2DFE37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EC2F-016A-40B5-ACE8-9EF04BB6855C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396D1-018B-4A1C-BFCF-F17C7375A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0A05A-FA26-4C1F-9BA3-84A1EBDE5935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47C29-D833-4FC2-A576-FE9D5A87C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D66D6-5E5D-41CA-AD15-2A4B8A72579A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5D7B-3C40-4AB8-9DAA-3B157A3E8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1997-DFFC-4A3A-A7A1-A00C5778689D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7750D-2383-4DE0-8B83-B3CADDD82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08DC3-6437-459C-9254-C1700946091A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612A9-B29E-49EF-8344-E58D481E5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0E404-DCAE-4251-8956-25437D8F7B7C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93BD2-4AFD-4194-AF3A-DE963E114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BB2F-A136-48E0-865B-13A5E664E335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DE397-AF7F-4620-8B1C-32AA7BB18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2D3AD-BA7A-44FC-819A-757DA267D02B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E49E5-982A-4744-A9FD-E12877E93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1D92C4-289E-49C2-979F-2D946796B32F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F11E8E-268B-4DE1-A4BE-2B50F51FB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8288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latin typeface="Arial" charset="0"/>
              </a:rPr>
              <a:t>16th Annual Meeting of the</a:t>
            </a:r>
            <a:br>
              <a:rPr lang="en-US" sz="2400" b="1" dirty="0" smtClean="0">
                <a:latin typeface="Arial" charset="0"/>
              </a:rPr>
            </a:br>
            <a:r>
              <a:rPr lang="en-US" sz="2400" b="1" dirty="0" smtClean="0">
                <a:latin typeface="Arial" charset="0"/>
              </a:rPr>
              <a:t/>
            </a:r>
            <a:br>
              <a:rPr lang="en-US" sz="24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Rice University Consortium on Processes in Porous Media</a:t>
            </a:r>
            <a:endParaRPr 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267200"/>
            <a:ext cx="6400800" cy="129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Rice University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April 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23 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2012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/>
              <a:t>Department of Energy</a:t>
            </a:r>
            <a:endParaRPr lang="en-US" sz="400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5800" y="1143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/>
              <a:t>Detection and Production of Dynamic, Heterogeneous Methane Hydrate Systems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 smtClean="0"/>
              <a:t>2007-2012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 smtClean="0"/>
              <a:t>Hirasaki and Walter Chapman </a:t>
            </a:r>
            <a:endParaRPr lang="en-US" sz="2800" b="1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/>
              <a:t>Jerry Dickens, Brandon Dugan, and Colin Zelt (Earth Science)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/>
              <a:t>Priyank Jaiswal (Oklahoma State University)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/>
              <a:t>Kishore Mohanty (UT)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Department of Energy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b="1" dirty="0" smtClean="0"/>
              <a:t>Novel CO</a:t>
            </a:r>
            <a:r>
              <a:rPr lang="en-US" b="1" baseline="-25000" dirty="0" smtClean="0"/>
              <a:t>2</a:t>
            </a:r>
            <a:r>
              <a:rPr lang="en-US" b="1" dirty="0" smtClean="0"/>
              <a:t> Foam Concepts and Injection Schemes for Improving CO</a:t>
            </a:r>
            <a:r>
              <a:rPr lang="en-US" b="1" baseline="-25000" dirty="0" smtClean="0"/>
              <a:t>2</a:t>
            </a:r>
            <a:r>
              <a:rPr lang="en-US" b="1" dirty="0" smtClean="0"/>
              <a:t> Sweep Efficiency in Sandstone and Carbonate Hydrocarbon Formations (2010-2013)</a:t>
            </a:r>
          </a:p>
          <a:p>
            <a:r>
              <a:rPr lang="en-US" b="1" dirty="0" smtClean="0"/>
              <a:t>Quoc Nguyen, UT</a:t>
            </a:r>
          </a:p>
          <a:p>
            <a:r>
              <a:rPr lang="en-US" b="1" dirty="0" smtClean="0"/>
              <a:t>Keith Johnston, UT</a:t>
            </a:r>
          </a:p>
          <a:p>
            <a:r>
              <a:rPr lang="en-US" b="1" dirty="0" smtClean="0"/>
              <a:t>George Hirasaki, Rice</a:t>
            </a:r>
          </a:p>
          <a:p>
            <a:r>
              <a:rPr lang="en-US" b="1" dirty="0" smtClean="0"/>
              <a:t>Lisa </a:t>
            </a:r>
            <a:r>
              <a:rPr lang="en-US" b="1" dirty="0" smtClean="0"/>
              <a:t>Biswal, Rice</a:t>
            </a:r>
          </a:p>
          <a:p>
            <a:r>
              <a:rPr lang="en-US" b="1" dirty="0" smtClean="0"/>
              <a:t>Cost-share with Consortium</a:t>
            </a:r>
          </a:p>
          <a:p>
            <a:r>
              <a:rPr lang="en-US" b="1" dirty="0" smtClean="0"/>
              <a:t>Preparing pilots with Marathon &amp; Oxy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Department of Energy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Post-Combustion Carbon Dioxide Capture </a:t>
            </a:r>
          </a:p>
          <a:p>
            <a:r>
              <a:rPr lang="en-US" b="1" dirty="0" smtClean="0"/>
              <a:t>Faculty</a:t>
            </a:r>
          </a:p>
          <a:p>
            <a:pPr lvl="1"/>
            <a:r>
              <a:rPr lang="en-US" b="1" dirty="0" smtClean="0"/>
              <a:t>George </a:t>
            </a:r>
            <a:r>
              <a:rPr lang="en-US" b="1" dirty="0" err="1" smtClean="0"/>
              <a:t>J.Hirasaki</a:t>
            </a:r>
            <a:endParaRPr lang="en-US" b="1" dirty="0" smtClean="0"/>
          </a:p>
          <a:p>
            <a:pPr lvl="1"/>
            <a:r>
              <a:rPr lang="en-US" b="1" dirty="0" smtClean="0"/>
              <a:t>Michael S. Wong</a:t>
            </a:r>
          </a:p>
          <a:p>
            <a:pPr lvl="1"/>
            <a:r>
              <a:rPr lang="en-US" b="1" dirty="0" smtClean="0"/>
              <a:t>Ken R. Cox</a:t>
            </a:r>
          </a:p>
          <a:p>
            <a:pPr lvl="1"/>
            <a:r>
              <a:rPr lang="en-US" b="1" dirty="0" smtClean="0"/>
              <a:t>Ed </a:t>
            </a:r>
            <a:r>
              <a:rPr lang="en-US" b="1" dirty="0" err="1" smtClean="0"/>
              <a:t>Billips</a:t>
            </a:r>
            <a:r>
              <a:rPr lang="en-US" b="1" dirty="0" smtClean="0"/>
              <a:t> (Chemistry)</a:t>
            </a:r>
            <a:endParaRPr lang="en-US" dirty="0" smtClean="0"/>
          </a:p>
          <a:p>
            <a:r>
              <a:rPr lang="en-US" b="1" dirty="0" smtClean="0"/>
              <a:t>PhD and Post-doc</a:t>
            </a:r>
          </a:p>
          <a:p>
            <a:pPr lvl="1"/>
            <a:r>
              <a:rPr lang="en-US" b="1" dirty="0" smtClean="0"/>
              <a:t>Sumedh </a:t>
            </a:r>
            <a:r>
              <a:rPr lang="en-US" b="1" dirty="0" err="1" smtClean="0"/>
              <a:t>Warudker</a:t>
            </a:r>
            <a:endParaRPr lang="en-US" b="1" dirty="0" smtClean="0"/>
          </a:p>
          <a:p>
            <a:pPr lvl="1"/>
            <a:r>
              <a:rPr lang="en-US" b="1" dirty="0" smtClean="0"/>
              <a:t>Jeremiah Forsythe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z="3600" b="1" smtClean="0">
                <a:latin typeface="Arial" pitchFamily="34" charset="0"/>
              </a:rPr>
              <a:t>Proprietary Research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</a:rPr>
              <a:t>Shell – High temperature &amp; salinity surfactants</a:t>
            </a:r>
          </a:p>
          <a:p>
            <a:r>
              <a:rPr lang="en-US" sz="2400" b="1" dirty="0" smtClean="0">
                <a:latin typeface="Arial" pitchFamily="34" charset="0"/>
              </a:rPr>
              <a:t>IOC – EOR, Middle East</a:t>
            </a:r>
          </a:p>
          <a:p>
            <a:r>
              <a:rPr lang="en-US" sz="2400" b="1" dirty="0" smtClean="0">
                <a:latin typeface="Arial" pitchFamily="34" charset="0"/>
              </a:rPr>
              <a:t>National Oil Company – EOR </a:t>
            </a:r>
            <a:r>
              <a:rPr lang="en-US" sz="2000" b="1" dirty="0" smtClean="0">
                <a:latin typeface="Arial" pitchFamily="34" charset="0"/>
              </a:rPr>
              <a:t>(with UT, CSM, Stanford)</a:t>
            </a:r>
          </a:p>
          <a:p>
            <a:r>
              <a:rPr lang="en-US" sz="2400" b="1" dirty="0" smtClean="0">
                <a:latin typeface="Arial" pitchFamily="34" charset="0"/>
              </a:rPr>
              <a:t>Kinder Morgan – Surfactant EOR in Carbonate</a:t>
            </a:r>
          </a:p>
          <a:p>
            <a:r>
              <a:rPr lang="en-US" sz="2400" b="1" dirty="0" smtClean="0">
                <a:latin typeface="Arial" pitchFamily="34" charset="0"/>
              </a:rPr>
              <a:t>ADNOC – CO</a:t>
            </a:r>
            <a:r>
              <a:rPr lang="en-US" sz="2400" b="1" baseline="-25000" dirty="0" smtClean="0">
                <a:latin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</a:rPr>
              <a:t> Foam &amp; Asphaltene, with UT &amp; PI (2010-)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r>
              <a:rPr lang="en-US" sz="2400" smtClean="0">
                <a:latin typeface="Arial" pitchFamily="34" charset="0"/>
              </a:rPr>
              <a:t>Manuscripts on: </a:t>
            </a:r>
            <a:r>
              <a:rPr lang="en-US" sz="1400" smtClean="0">
                <a:latin typeface="Arial" pitchFamily="34" charset="0"/>
              </a:rPr>
              <a:t>Website:  http://www.owlnet.rice.edu/~gjh/Consortium/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5867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600" smtClean="0"/>
              <a:t>Wettability Alteration of Clays in Solid Stabilized Emulsions</a:t>
            </a:r>
          </a:p>
          <a:p>
            <a:pPr>
              <a:spcBef>
                <a:spcPct val="50000"/>
              </a:spcBef>
            </a:pPr>
            <a:r>
              <a:rPr lang="en-US" sz="1600" smtClean="0"/>
              <a:t>Low IFT, Wettability, &amp; Foam in Heterogeneous Systems</a:t>
            </a:r>
          </a:p>
          <a:p>
            <a:pPr>
              <a:spcBef>
                <a:spcPct val="50000"/>
              </a:spcBef>
            </a:pPr>
            <a:r>
              <a:rPr lang="en-US" sz="1600" smtClean="0"/>
              <a:t>Viscosity of Live BItumen from NMR</a:t>
            </a:r>
          </a:p>
          <a:p>
            <a:pPr>
              <a:spcBef>
                <a:spcPct val="50000"/>
              </a:spcBef>
            </a:pPr>
            <a:r>
              <a:rPr lang="en-US" sz="1600" smtClean="0"/>
              <a:t>Methane Hydrate in Heterogeneous Systems</a:t>
            </a:r>
          </a:p>
          <a:p>
            <a:pPr>
              <a:spcBef>
                <a:spcPct val="50000"/>
              </a:spcBef>
            </a:pPr>
            <a:r>
              <a:rPr lang="en-US" sz="1600" smtClean="0"/>
              <a:t>Separation of Produced Emulsions from Surfactant EOR</a:t>
            </a:r>
          </a:p>
          <a:p>
            <a:pPr>
              <a:spcBef>
                <a:spcPct val="50000"/>
              </a:spcBef>
            </a:pPr>
            <a:r>
              <a:rPr lang="en-US" sz="1600" smtClean="0"/>
              <a:t>Effects of clay wettability and process variables on diluted bitumen emulsions</a:t>
            </a:r>
          </a:p>
          <a:p>
            <a:pPr>
              <a:spcBef>
                <a:spcPct val="50000"/>
              </a:spcBef>
            </a:pPr>
            <a:r>
              <a:rPr lang="en-US" sz="1600" smtClean="0"/>
              <a:t>Analytical Theory for Sulfate-Methane Transition to Gas Hydrate Saturation</a:t>
            </a:r>
            <a:endParaRPr lang="en-US" sz="160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smtClean="0">
                <a:latin typeface="Arial" pitchFamily="34" charset="0"/>
                <a:cs typeface="Arial" pitchFamily="34" charset="0"/>
              </a:rPr>
              <a:t>Surfactant Systems For EOR In High-temperature, High-salinity Environments </a:t>
            </a:r>
          </a:p>
          <a:p>
            <a:pPr>
              <a:spcBef>
                <a:spcPct val="50000"/>
              </a:spcBef>
            </a:pPr>
            <a:r>
              <a:rPr lang="en-US" sz="1600" smtClean="0">
                <a:latin typeface="Arial" pitchFamily="34" charset="0"/>
                <a:cs typeface="Arial" pitchFamily="34" charset="0"/>
              </a:rPr>
              <a:t>One-Third Rule for Hydrocarbons </a:t>
            </a:r>
          </a:p>
          <a:p>
            <a:pPr>
              <a:spcBef>
                <a:spcPct val="50000"/>
              </a:spcBef>
            </a:pPr>
            <a:r>
              <a:rPr lang="en-US" sz="1600" smtClean="0">
                <a:latin typeface="Arial" pitchFamily="34" charset="0"/>
                <a:cs typeface="Arial" pitchFamily="34" charset="0"/>
              </a:rPr>
              <a:t>Surfactant Titration Manual</a:t>
            </a:r>
          </a:p>
          <a:p>
            <a:pPr>
              <a:spcBef>
                <a:spcPct val="50000"/>
              </a:spcBef>
            </a:pPr>
            <a:r>
              <a:rPr lang="en-US" sz="1600" smtClean="0">
                <a:latin typeface="Arial" pitchFamily="34" charset="0"/>
                <a:cs typeface="Arial" pitchFamily="34" charset="0"/>
              </a:rPr>
              <a:t>Acid Number Titration Manual </a:t>
            </a:r>
          </a:p>
          <a:p>
            <a:pPr>
              <a:spcBef>
                <a:spcPct val="50000"/>
              </a:spcBef>
            </a:pPr>
            <a:r>
              <a:rPr lang="en-US" sz="1600" smtClean="0">
                <a:latin typeface="Arial" pitchFamily="34" charset="0"/>
                <a:cs typeface="Arial" pitchFamily="34" charset="0"/>
              </a:rPr>
              <a:t>Kaolinite Zeta Potential </a:t>
            </a:r>
          </a:p>
          <a:p>
            <a:pPr>
              <a:spcBef>
                <a:spcPct val="50000"/>
              </a:spcBef>
            </a:pPr>
            <a:r>
              <a:rPr lang="en-US" sz="1600" smtClean="0">
                <a:latin typeface="Arial" pitchFamily="34" charset="0"/>
                <a:cs typeface="Arial" pitchFamily="34" charset="0"/>
              </a:rPr>
              <a:t>NMR Response of Liquids and Natural Gas Mixtures </a:t>
            </a:r>
          </a:p>
          <a:p>
            <a:pPr>
              <a:spcBef>
                <a:spcPct val="50000"/>
              </a:spcBef>
            </a:pPr>
            <a:r>
              <a:rPr lang="en-US" sz="1600" smtClean="0">
                <a:latin typeface="Arial" pitchFamily="34" charset="0"/>
                <a:cs typeface="Arial" pitchFamily="34" charset="0"/>
              </a:rPr>
              <a:t>Characterization and Rheology of Emulsions from Deepwater Fields </a:t>
            </a:r>
          </a:p>
          <a:p>
            <a:pPr>
              <a:spcBef>
                <a:spcPct val="50000"/>
              </a:spcBef>
            </a:pPr>
            <a:r>
              <a:rPr lang="en-US" sz="1600" smtClean="0">
                <a:latin typeface="Arial" pitchFamily="34" charset="0"/>
                <a:cs typeface="Arial" pitchFamily="34" charset="0"/>
              </a:rPr>
              <a:t>Saturation Profiles via NMR Imaging </a:t>
            </a:r>
          </a:p>
          <a:p>
            <a:pPr>
              <a:spcBef>
                <a:spcPct val="50000"/>
              </a:spcBef>
            </a:pPr>
            <a:r>
              <a:rPr lang="en-US" sz="1600" smtClean="0">
                <a:latin typeface="Arial" pitchFamily="34" charset="0"/>
                <a:cs typeface="Arial" pitchFamily="34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/>
              <a:t>Agenda</a:t>
            </a:r>
            <a:endParaRPr lang="en-US" sz="2800" b="1" dirty="0"/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609600" y="1305341"/>
            <a:ext cx="8305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8:00 am — 8:10 am 	State of the </a:t>
            </a:r>
            <a:r>
              <a:rPr lang="en-US" sz="1200" dirty="0" smtClean="0"/>
              <a:t>Consortium - Dr</a:t>
            </a:r>
            <a:r>
              <a:rPr lang="en-US" sz="1200" dirty="0" smtClean="0"/>
              <a:t>. George Hirasaki 	</a:t>
            </a:r>
          </a:p>
          <a:p>
            <a:r>
              <a:rPr lang="en-US" sz="1200" dirty="0" smtClean="0"/>
              <a:t>8:10 am — 8:30 am 	</a:t>
            </a:r>
            <a:r>
              <a:rPr lang="en-US" sz="1200" dirty="0" smtClean="0"/>
              <a:t>Surfactant for </a:t>
            </a:r>
            <a:r>
              <a:rPr lang="en-US" sz="1200" dirty="0" smtClean="0"/>
              <a:t>foaming and EOR applications at high </a:t>
            </a:r>
            <a:r>
              <a:rPr lang="en-US" sz="1200" dirty="0" smtClean="0"/>
              <a:t>temperature -  </a:t>
            </a:r>
            <a:r>
              <a:rPr lang="en-US" sz="1200" dirty="0" smtClean="0"/>
              <a:t>Jose Luis Lopez </a:t>
            </a:r>
            <a:r>
              <a:rPr lang="en-US" sz="1200" dirty="0" smtClean="0"/>
              <a:t>Salinas</a:t>
            </a:r>
            <a:endParaRPr lang="en-US" sz="1200" dirty="0" smtClean="0"/>
          </a:p>
          <a:p>
            <a:r>
              <a:rPr lang="en-US" sz="1200" dirty="0" smtClean="0"/>
              <a:t>8:30 am — 8:50 am 	SINOPEC research progress of surfactants for </a:t>
            </a:r>
            <a:r>
              <a:rPr lang="en-US" sz="1200" dirty="0" smtClean="0"/>
              <a:t>EOR -</a:t>
            </a:r>
            <a:r>
              <a:rPr lang="en-US" sz="1200" dirty="0" smtClean="0"/>
              <a:t>	Dr. Yingcheng Li 	</a:t>
            </a:r>
          </a:p>
          <a:p>
            <a:r>
              <a:rPr lang="en-US" sz="1200" dirty="0" smtClean="0"/>
              <a:t>8:50 am — 9:10 am 	Functionalized </a:t>
            </a:r>
            <a:r>
              <a:rPr lang="en-US" sz="1200" dirty="0" err="1" smtClean="0"/>
              <a:t>nanoparticles</a:t>
            </a:r>
            <a:r>
              <a:rPr lang="en-US" sz="1200" dirty="0" smtClean="0"/>
              <a:t> for EOR at high temperature and </a:t>
            </a:r>
            <a:r>
              <a:rPr lang="en-US" sz="1200" dirty="0" smtClean="0"/>
              <a:t>salinity - Dr</a:t>
            </a:r>
            <a:r>
              <a:rPr lang="en-US" sz="1200" dirty="0" smtClean="0"/>
              <a:t>. James Tour </a:t>
            </a:r>
          </a:p>
          <a:p>
            <a:r>
              <a:rPr lang="en-US" sz="1200" dirty="0" smtClean="0"/>
              <a:t>9:10 am — 9:25 am 	CMC as a measure of surfactant-surfactant inter-actions </a:t>
            </a:r>
            <a:r>
              <a:rPr lang="en-US" sz="1200" dirty="0" smtClean="0"/>
              <a:t>-. </a:t>
            </a:r>
            <a:r>
              <a:rPr lang="en-US" sz="1200" dirty="0" smtClean="0"/>
              <a:t>AmirHosein Valiollahzadeh </a:t>
            </a:r>
          </a:p>
          <a:p>
            <a:r>
              <a:rPr lang="en-US" sz="1200" dirty="0" smtClean="0"/>
              <a:t>9:25 am — 9:45 am 	Live oil surfactant phase behavior </a:t>
            </a:r>
            <a:r>
              <a:rPr lang="en-US" sz="1200" dirty="0" smtClean="0"/>
              <a:t>-. </a:t>
            </a:r>
            <a:r>
              <a:rPr lang="en-US" sz="1200" dirty="0" smtClean="0"/>
              <a:t>Aparna Raju Sagi 	</a:t>
            </a:r>
          </a:p>
          <a:p>
            <a:r>
              <a:rPr lang="en-US" sz="1200" dirty="0" smtClean="0"/>
              <a:t>9:45 am — 10:00 am 	COFFEE-BREAK (Duncan Hall Lobby) </a:t>
            </a:r>
            <a:endParaRPr lang="en-US" sz="1200" dirty="0" smtClean="0"/>
          </a:p>
          <a:p>
            <a:r>
              <a:rPr lang="en-US" sz="1200" dirty="0" smtClean="0"/>
              <a:t>10:00 am — 10:20 am 	</a:t>
            </a:r>
            <a:r>
              <a:rPr lang="en-US" sz="1200" dirty="0" err="1" smtClean="0"/>
              <a:t>Polyacrylate</a:t>
            </a:r>
            <a:r>
              <a:rPr lang="en-US" sz="1200" dirty="0" smtClean="0"/>
              <a:t> </a:t>
            </a:r>
            <a:r>
              <a:rPr lang="en-US" sz="1200" dirty="0" smtClean="0"/>
              <a:t>as sacrificial adsorption agent for anionic </a:t>
            </a:r>
            <a:r>
              <a:rPr lang="en-US" sz="1200" dirty="0" smtClean="0"/>
              <a:t>surfactants - Hadi </a:t>
            </a:r>
            <a:r>
              <a:rPr lang="en-US" sz="1200" dirty="0" smtClean="0"/>
              <a:t>Shamsi Jazeyi </a:t>
            </a:r>
          </a:p>
          <a:p>
            <a:r>
              <a:rPr lang="en-US" sz="1200" dirty="0" smtClean="0"/>
              <a:t>10:20 am — 10:40 am 	Surfactant-enhanced spontaneous imbibition in oil-wet, </a:t>
            </a:r>
            <a:r>
              <a:rPr lang="en-US" sz="1200" dirty="0" smtClean="0"/>
              <a:t>carbonate formations - Dr</a:t>
            </a:r>
            <a:r>
              <a:rPr lang="en-US" sz="1200" dirty="0" smtClean="0"/>
              <a:t>. Amir </a:t>
            </a:r>
            <a:r>
              <a:rPr lang="en-US" sz="1200" dirty="0" smtClean="0"/>
              <a:t>Amini</a:t>
            </a:r>
            <a:endParaRPr lang="en-US" sz="1200" dirty="0" smtClean="0"/>
          </a:p>
          <a:p>
            <a:r>
              <a:rPr lang="en-US" sz="1200" dirty="0" smtClean="0"/>
              <a:t>10:40 am — 11:00 am 	Viscoelastic surfactants and foam in porous </a:t>
            </a:r>
            <a:r>
              <a:rPr lang="en-US" sz="1200" dirty="0" smtClean="0"/>
              <a:t>media -  </a:t>
            </a:r>
            <a:r>
              <a:rPr lang="en-US" sz="1200" dirty="0" smtClean="0"/>
              <a:t>Aarthi Muthuswamy </a:t>
            </a:r>
            <a:r>
              <a:rPr lang="en-US" dirty="0" smtClean="0"/>
              <a:t>	</a:t>
            </a:r>
          </a:p>
          <a:p>
            <a:r>
              <a:rPr lang="en-US" sz="1200" dirty="0" smtClean="0"/>
              <a:t>11:00 am — 11:20 am 	Pore-level visualization of foam in </a:t>
            </a:r>
            <a:r>
              <a:rPr lang="en-US" sz="1200" dirty="0" err="1" smtClean="0"/>
              <a:t>micromodels</a:t>
            </a:r>
            <a:r>
              <a:rPr lang="en-US" sz="1200" dirty="0" smtClean="0"/>
              <a:t> for enhanced oil </a:t>
            </a:r>
            <a:r>
              <a:rPr lang="en-US" sz="1200" dirty="0" smtClean="0"/>
              <a:t>recovery - Dr</a:t>
            </a:r>
            <a:r>
              <a:rPr lang="en-US" sz="1200" dirty="0" smtClean="0"/>
              <a:t>. Lisa </a:t>
            </a:r>
            <a:r>
              <a:rPr lang="en-US" sz="1200" dirty="0" smtClean="0"/>
              <a:t>Biswal</a:t>
            </a:r>
            <a:endParaRPr lang="en-US" sz="1200" dirty="0" smtClean="0"/>
          </a:p>
          <a:p>
            <a:r>
              <a:rPr lang="en-US" sz="1200" dirty="0" smtClean="0"/>
              <a:t>11:20 am — 11:40 am 	Estimation of parameters for simulation of steady state foam in porous </a:t>
            </a:r>
            <a:r>
              <a:rPr lang="en-US" sz="1200" dirty="0" smtClean="0"/>
              <a:t>media -  </a:t>
            </a:r>
            <a:r>
              <a:rPr lang="en-US" sz="1200" dirty="0" smtClean="0"/>
              <a:t>Kun Ma </a:t>
            </a:r>
          </a:p>
          <a:p>
            <a:r>
              <a:rPr lang="en-US" sz="1200" dirty="0" smtClean="0"/>
              <a:t>11:40 am — 12:00 pm 	Cationic surfactant adsorption on natural </a:t>
            </a:r>
            <a:r>
              <a:rPr lang="en-US" sz="1200" dirty="0" smtClean="0"/>
              <a:t>carbonate </a:t>
            </a:r>
            <a:r>
              <a:rPr lang="en-US" sz="1200" dirty="0" smtClean="0"/>
              <a:t>minerals </a:t>
            </a:r>
            <a:r>
              <a:rPr lang="en-US" sz="1200" dirty="0" smtClean="0"/>
              <a:t>- </a:t>
            </a:r>
            <a:r>
              <a:rPr lang="en-US" sz="1200" dirty="0" smtClean="0"/>
              <a:t>Leyu Cui 	</a:t>
            </a:r>
          </a:p>
          <a:p>
            <a:r>
              <a:rPr lang="en-US" sz="1200" dirty="0" smtClean="0"/>
              <a:t>12:00 pm — 1:00 pm 	LUNCH (Duncan Hall, Room #3092) 	</a:t>
            </a:r>
          </a:p>
          <a:p>
            <a:r>
              <a:rPr lang="en-US" sz="1200" dirty="0" smtClean="0"/>
              <a:t>1:00 pm — 1:20 pm 	Pore structure of </a:t>
            </a:r>
            <a:r>
              <a:rPr lang="en-US" sz="1200" dirty="0" err="1" smtClean="0"/>
              <a:t>vuggy</a:t>
            </a:r>
            <a:r>
              <a:rPr lang="en-US" sz="1200" dirty="0" smtClean="0"/>
              <a:t> carbonates and </a:t>
            </a:r>
            <a:r>
              <a:rPr lang="en-US" sz="1200" dirty="0" smtClean="0"/>
              <a:t>rate </a:t>
            </a:r>
            <a:r>
              <a:rPr lang="en-US" sz="1200" dirty="0" smtClean="0"/>
              <a:t>dependent dynamic adsorption </a:t>
            </a:r>
            <a:r>
              <a:rPr lang="en-US" sz="1200" dirty="0" smtClean="0"/>
              <a:t>-  </a:t>
            </a:r>
            <a:r>
              <a:rPr lang="en-US" sz="1200" dirty="0" smtClean="0"/>
              <a:t>Neeraj Rohilla </a:t>
            </a:r>
          </a:p>
          <a:p>
            <a:r>
              <a:rPr lang="en-US" sz="1200" dirty="0" smtClean="0"/>
              <a:t>1:20 pm — 1:40 pm 	Modeling shallow pore water chemistry above gas hydrate </a:t>
            </a:r>
            <a:r>
              <a:rPr lang="en-US" sz="1200" dirty="0" smtClean="0"/>
              <a:t>systems -  </a:t>
            </a:r>
            <a:r>
              <a:rPr lang="en-US" sz="1200" dirty="0" smtClean="0"/>
              <a:t>Sayantan Chatterjee </a:t>
            </a:r>
          </a:p>
          <a:p>
            <a:r>
              <a:rPr lang="en-US" sz="1200" dirty="0" smtClean="0"/>
              <a:t>1:40 pm — 2:00 pm 	Gas hydrate/ free gas distribution due to salinity change </a:t>
            </a:r>
            <a:r>
              <a:rPr lang="en-US" sz="1200" dirty="0" smtClean="0"/>
              <a:t>-  </a:t>
            </a:r>
            <a:r>
              <a:rPr lang="en-US" sz="1200" dirty="0" smtClean="0"/>
              <a:t>Guangsheng Gu 	</a:t>
            </a:r>
          </a:p>
          <a:p>
            <a:r>
              <a:rPr lang="en-US" sz="1200" dirty="0" smtClean="0"/>
              <a:t>2:00 pm — 2:20 pm 	Post-combustion carbon capture using “Waste heat” </a:t>
            </a:r>
            <a:r>
              <a:rPr lang="en-US" sz="1200" dirty="0" smtClean="0"/>
              <a:t>-</a:t>
            </a:r>
            <a:r>
              <a:rPr lang="en-US" sz="1200" dirty="0" smtClean="0"/>
              <a:t>	</a:t>
            </a:r>
            <a:r>
              <a:rPr lang="en-US" sz="1200" dirty="0" smtClean="0"/>
              <a:t>Sumedh </a:t>
            </a:r>
            <a:r>
              <a:rPr lang="en-US" sz="1200" dirty="0" smtClean="0"/>
              <a:t>Warudkar 	</a:t>
            </a:r>
          </a:p>
          <a:p>
            <a:r>
              <a:rPr lang="en-US" sz="1200" dirty="0" smtClean="0"/>
              <a:t>2:20 pm — 2:40 pm 	Amine-functionalized ceramic materials for </a:t>
            </a:r>
            <a:r>
              <a:rPr lang="en-US" sz="1200" dirty="0" smtClean="0"/>
              <a:t>enhanced </a:t>
            </a:r>
            <a:r>
              <a:rPr lang="en-US" sz="1200" dirty="0" smtClean="0"/>
              <a:t>gas absorption </a:t>
            </a:r>
            <a:r>
              <a:rPr lang="en-US" sz="1200" dirty="0" smtClean="0"/>
              <a:t>- Dr</a:t>
            </a:r>
            <a:r>
              <a:rPr lang="en-US" sz="1200" dirty="0" smtClean="0"/>
              <a:t>. Jerimiah </a:t>
            </a:r>
            <a:r>
              <a:rPr lang="en-US" sz="1200" dirty="0" smtClean="0"/>
              <a:t>Forsythe</a:t>
            </a:r>
            <a:endParaRPr lang="en-US" sz="1200" dirty="0" smtClean="0"/>
          </a:p>
          <a:p>
            <a:r>
              <a:rPr lang="en-US" sz="1200" dirty="0" smtClean="0"/>
              <a:t>2:40 pm — 3:00 pm 	</a:t>
            </a:r>
            <a:r>
              <a:rPr lang="en-US" sz="1200" dirty="0" smtClean="0"/>
              <a:t>Reservoir </a:t>
            </a:r>
            <a:r>
              <a:rPr lang="en-US" sz="1200" dirty="0" smtClean="0"/>
              <a:t>compartmentalization and </a:t>
            </a:r>
            <a:r>
              <a:rPr lang="en-US" sz="1200" dirty="0" err="1" smtClean="0"/>
              <a:t>tarmat</a:t>
            </a:r>
            <a:r>
              <a:rPr lang="en-US" sz="1200" dirty="0" smtClean="0"/>
              <a:t> using gravity induced asphaltene </a:t>
            </a:r>
            <a:r>
              <a:rPr lang="en-US" sz="1200" dirty="0" smtClean="0"/>
              <a:t>- </a:t>
            </a:r>
            <a:r>
              <a:rPr lang="en-US" sz="1200" dirty="0" smtClean="0"/>
              <a:t>Sai </a:t>
            </a:r>
            <a:r>
              <a:rPr lang="en-US" sz="1200" dirty="0" smtClean="0"/>
              <a:t>Panuganti</a:t>
            </a:r>
            <a:endParaRPr lang="en-US" sz="1200" dirty="0" smtClean="0"/>
          </a:p>
          <a:p>
            <a:r>
              <a:rPr lang="en-US" sz="1200" dirty="0" smtClean="0"/>
              <a:t>3:00 pm — 3:20 pm 	Directions for future research 	</a:t>
            </a:r>
          </a:p>
          <a:p>
            <a:r>
              <a:rPr lang="fr-FR" sz="1200" dirty="0" smtClean="0"/>
              <a:t>3:20 pm — 4:00 pm 	</a:t>
            </a:r>
            <a:r>
              <a:rPr lang="fr-FR" sz="1200" dirty="0" err="1" smtClean="0"/>
              <a:t>Optional</a:t>
            </a:r>
            <a:r>
              <a:rPr lang="fr-FR" sz="1200" dirty="0" smtClean="0"/>
              <a:t> </a:t>
            </a:r>
            <a:r>
              <a:rPr lang="fr-FR" sz="1200" dirty="0" err="1" smtClean="0"/>
              <a:t>lab</a:t>
            </a:r>
            <a:r>
              <a:rPr lang="fr-FR" sz="1200" dirty="0" smtClean="0"/>
              <a:t> tours 	</a:t>
            </a:r>
          </a:p>
          <a:p>
            <a:r>
              <a:rPr lang="en-US" sz="1200" dirty="0" smtClean="0"/>
              <a:t> </a:t>
            </a:r>
            <a:r>
              <a:rPr lang="en-US" sz="1200" dirty="0" smtClean="0"/>
              <a:t>	</a:t>
            </a:r>
          </a:p>
          <a:p>
            <a:r>
              <a:rPr lang="en-US" dirty="0" smtClean="0"/>
              <a:t>	</a:t>
            </a:r>
          </a:p>
          <a:p>
            <a:endParaRPr lang="en-US" dirty="0" smtClean="0">
              <a:cs typeface="Arial" pitchFamily="34" charset="0"/>
            </a:endParaRPr>
          </a:p>
          <a:p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Lab Tours</a:t>
            </a:r>
            <a:endParaRPr lang="en-US" sz="3200" dirty="0" smtClean="0"/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1066800" y="1447800"/>
            <a:ext cx="7162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 dirty="0">
              <a:latin typeface="Calibri" pitchFamily="34" charset="0"/>
            </a:endParaRPr>
          </a:p>
          <a:p>
            <a:endParaRPr lang="en-US" b="1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1371600"/>
            <a:ext cx="3124200" cy="44196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6400" y="5867400"/>
            <a:ext cx="31242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51395" y="6019800"/>
            <a:ext cx="149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are here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33600" y="4724400"/>
            <a:ext cx="2514600" cy="228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2590800"/>
            <a:ext cx="3124200" cy="228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33600" y="2819400"/>
            <a:ext cx="304800" cy="1905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86000" y="1447800"/>
            <a:ext cx="3048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81400" y="1447800"/>
            <a:ext cx="3048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8400" y="3733800"/>
            <a:ext cx="1295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38400" y="3048000"/>
            <a:ext cx="533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1905000"/>
            <a:ext cx="533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86200" y="1828800"/>
            <a:ext cx="533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" y="91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Carbon Capture &amp;Asphaltene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29200" y="1905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Micromodels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29200" y="30480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EOR Formulation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3733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EOR Flooding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676400" y="1219200"/>
            <a:ext cx="228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114800" y="2057400"/>
            <a:ext cx="838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819400" y="3238501"/>
            <a:ext cx="2133600" cy="3809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352800" y="3886200"/>
            <a:ext cx="1721224" cy="22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r>
              <a:rPr lang="en-US" sz="2400" dirty="0" smtClean="0"/>
              <a:t>Attendees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533400" y="762000"/>
            <a:ext cx="4038600" cy="5715000"/>
          </a:xfrm>
        </p:spPr>
        <p:txBody>
          <a:bodyPr/>
          <a:lstStyle/>
          <a:p>
            <a:r>
              <a:rPr lang="en-US" sz="1200" dirty="0" smtClean="0"/>
              <a:t>Mohammad Delshad </a:t>
            </a:r>
            <a:r>
              <a:rPr lang="en-US" sz="1200" dirty="0" smtClean="0"/>
              <a:t>  	</a:t>
            </a:r>
            <a:r>
              <a:rPr lang="en-US" sz="1200" dirty="0" err="1" smtClean="0"/>
              <a:t>Aramco</a:t>
            </a:r>
            <a:r>
              <a:rPr lang="en-US" sz="1200" dirty="0" smtClean="0"/>
              <a:t> </a:t>
            </a:r>
            <a:r>
              <a:rPr lang="en-US" sz="1200" dirty="0" smtClean="0"/>
              <a:t>Services Company </a:t>
            </a:r>
          </a:p>
          <a:p>
            <a:r>
              <a:rPr lang="en-US" sz="1200" dirty="0" smtClean="0"/>
              <a:t>Teruhiko Hagiwara </a:t>
            </a:r>
            <a:r>
              <a:rPr lang="en-US" sz="1200" dirty="0" smtClean="0"/>
              <a:t>  	</a:t>
            </a:r>
            <a:r>
              <a:rPr lang="en-US" sz="1200" dirty="0" err="1" smtClean="0"/>
              <a:t>Aramco</a:t>
            </a:r>
            <a:r>
              <a:rPr lang="en-US" sz="1200" dirty="0" smtClean="0"/>
              <a:t> </a:t>
            </a:r>
            <a:r>
              <a:rPr lang="en-US" sz="1200" dirty="0" smtClean="0"/>
              <a:t>Services Company </a:t>
            </a:r>
          </a:p>
          <a:p>
            <a:r>
              <a:rPr lang="en-US" sz="1200" dirty="0" smtClean="0"/>
              <a:t>Justin Debord </a:t>
            </a:r>
            <a:r>
              <a:rPr lang="en-US" sz="1200" dirty="0" smtClean="0"/>
              <a:t>	Baker </a:t>
            </a:r>
            <a:r>
              <a:rPr lang="en-US" sz="1200" dirty="0" smtClean="0"/>
              <a:t>Hughes </a:t>
            </a:r>
          </a:p>
          <a:p>
            <a:r>
              <a:rPr lang="en-US" sz="1200" dirty="0" smtClean="0"/>
              <a:t>Geoffrey Leonard </a:t>
            </a:r>
            <a:r>
              <a:rPr lang="en-US" sz="1200" dirty="0" smtClean="0"/>
              <a:t>	Baker </a:t>
            </a:r>
            <a:r>
              <a:rPr lang="en-US" sz="1200" dirty="0" smtClean="0"/>
              <a:t>Hughes </a:t>
            </a:r>
            <a:endParaRPr lang="en-US" sz="1200" dirty="0" smtClean="0"/>
          </a:p>
          <a:p>
            <a:r>
              <a:rPr lang="en-US" sz="1200" dirty="0" err="1" smtClean="0"/>
              <a:t>Vaithilingam</a:t>
            </a:r>
            <a:r>
              <a:rPr lang="en-US" sz="1200" dirty="0" smtClean="0"/>
              <a:t> </a:t>
            </a:r>
            <a:r>
              <a:rPr lang="en-US" sz="1200" dirty="0" err="1" smtClean="0"/>
              <a:t>Panchalingam</a:t>
            </a:r>
            <a:r>
              <a:rPr lang="en-US" sz="1200" dirty="0" smtClean="0"/>
              <a:t> Baker Hughes </a:t>
            </a:r>
          </a:p>
          <a:p>
            <a:r>
              <a:rPr lang="en-US" sz="1200" dirty="0" smtClean="0"/>
              <a:t>Ramakrishna </a:t>
            </a:r>
            <a:r>
              <a:rPr lang="en-US" sz="1200" dirty="0" err="1" smtClean="0"/>
              <a:t>Ponnapati</a:t>
            </a:r>
            <a:r>
              <a:rPr lang="en-US" sz="1200" dirty="0" smtClean="0"/>
              <a:t> Baker Hughes </a:t>
            </a:r>
          </a:p>
          <a:p>
            <a:r>
              <a:rPr lang="en-US" sz="1200" dirty="0" err="1" smtClean="0"/>
              <a:t>Lirio</a:t>
            </a:r>
            <a:r>
              <a:rPr lang="en-US" sz="1200" dirty="0" smtClean="0"/>
              <a:t> Quintero </a:t>
            </a:r>
            <a:r>
              <a:rPr lang="en-US" sz="1200" dirty="0" smtClean="0"/>
              <a:t>	Baker </a:t>
            </a:r>
            <a:r>
              <a:rPr lang="en-US" sz="1200" dirty="0" smtClean="0"/>
              <a:t>Hughes </a:t>
            </a:r>
          </a:p>
          <a:p>
            <a:r>
              <a:rPr lang="en-US" sz="1200" dirty="0" smtClean="0"/>
              <a:t>Mark Williams </a:t>
            </a:r>
            <a:r>
              <a:rPr lang="en-US" sz="1200" dirty="0" smtClean="0"/>
              <a:t>	Baker </a:t>
            </a:r>
            <a:r>
              <a:rPr lang="en-US" sz="1200" dirty="0" smtClean="0"/>
              <a:t>Hughes </a:t>
            </a:r>
            <a:endParaRPr lang="en-US" sz="1200" dirty="0" smtClean="0"/>
          </a:p>
          <a:p>
            <a:r>
              <a:rPr lang="en-US" sz="1200" dirty="0" smtClean="0"/>
              <a:t>Jan </a:t>
            </a:r>
            <a:r>
              <a:rPr lang="en-US" sz="1200" dirty="0" err="1" smtClean="0"/>
              <a:t>Beetge</a:t>
            </a:r>
            <a:r>
              <a:rPr lang="en-US" sz="1200" dirty="0" smtClean="0"/>
              <a:t> </a:t>
            </a:r>
            <a:r>
              <a:rPr lang="en-US" sz="1200" dirty="0" smtClean="0"/>
              <a:t>	Champion </a:t>
            </a:r>
            <a:r>
              <a:rPr lang="en-US" sz="1200" dirty="0" smtClean="0"/>
              <a:t>Technologies </a:t>
            </a:r>
          </a:p>
          <a:p>
            <a:r>
              <a:rPr lang="en-US" sz="1200" dirty="0" err="1" smtClean="0"/>
              <a:t>Tieying</a:t>
            </a:r>
            <a:r>
              <a:rPr lang="en-US" sz="1200" dirty="0" smtClean="0"/>
              <a:t> Gong </a:t>
            </a:r>
            <a:r>
              <a:rPr lang="en-US" sz="1200" dirty="0" smtClean="0"/>
              <a:t>	Champion </a:t>
            </a:r>
            <a:r>
              <a:rPr lang="en-US" sz="1200" dirty="0" smtClean="0"/>
              <a:t>Technologies </a:t>
            </a:r>
          </a:p>
          <a:p>
            <a:r>
              <a:rPr lang="en-US" sz="1200" dirty="0" smtClean="0"/>
              <a:t>Mike Jackson </a:t>
            </a:r>
            <a:r>
              <a:rPr lang="en-US" sz="1200" dirty="0" smtClean="0"/>
              <a:t>	Champion </a:t>
            </a:r>
            <a:r>
              <a:rPr lang="en-US" sz="1200" dirty="0" smtClean="0"/>
              <a:t>Technologies </a:t>
            </a:r>
          </a:p>
          <a:p>
            <a:r>
              <a:rPr lang="en-US" sz="1200" dirty="0" smtClean="0"/>
              <a:t>Charles Hammond </a:t>
            </a:r>
            <a:r>
              <a:rPr lang="en-US" sz="1200" dirty="0" smtClean="0"/>
              <a:t>	Champion </a:t>
            </a:r>
            <a:r>
              <a:rPr lang="en-US" sz="1200" dirty="0" smtClean="0"/>
              <a:t>Technologies </a:t>
            </a:r>
          </a:p>
          <a:p>
            <a:r>
              <a:rPr lang="en-US" sz="1200" dirty="0" err="1" smtClean="0"/>
              <a:t>Varadarajan</a:t>
            </a:r>
            <a:r>
              <a:rPr lang="en-US" sz="1200" dirty="0" smtClean="0"/>
              <a:t> </a:t>
            </a:r>
            <a:r>
              <a:rPr lang="en-US" sz="1200" dirty="0" err="1" smtClean="0"/>
              <a:t>Dwarakanath</a:t>
            </a:r>
            <a:r>
              <a:rPr lang="en-US" sz="1200" dirty="0" smtClean="0"/>
              <a:t> Chevron </a:t>
            </a:r>
          </a:p>
          <a:p>
            <a:r>
              <a:rPr lang="en-US" sz="1200" dirty="0" err="1" smtClean="0"/>
              <a:t>Choongyong</a:t>
            </a:r>
            <a:r>
              <a:rPr lang="en-US" sz="1200" dirty="0" smtClean="0"/>
              <a:t> Han </a:t>
            </a:r>
            <a:r>
              <a:rPr lang="en-US" sz="1200" dirty="0" smtClean="0"/>
              <a:t>	Chevron </a:t>
            </a:r>
            <a:endParaRPr lang="en-US" sz="1200" dirty="0" smtClean="0"/>
          </a:p>
          <a:p>
            <a:r>
              <a:rPr lang="en-US" sz="1200" dirty="0" smtClean="0"/>
              <a:t>Les Munson </a:t>
            </a:r>
            <a:r>
              <a:rPr lang="en-US" sz="1200" dirty="0" smtClean="0"/>
              <a:t>	Chevron </a:t>
            </a:r>
          </a:p>
          <a:p>
            <a:r>
              <a:rPr lang="en-US" sz="1200" dirty="0" smtClean="0"/>
              <a:t>Hao </a:t>
            </a:r>
            <a:r>
              <a:rPr lang="en-US" sz="1200" dirty="0" smtClean="0"/>
              <a:t>Sun </a:t>
            </a:r>
            <a:r>
              <a:rPr lang="en-US" sz="1200" dirty="0" smtClean="0"/>
              <a:t>		Chevron </a:t>
            </a:r>
            <a:endParaRPr lang="en-US" sz="1200" dirty="0" smtClean="0"/>
          </a:p>
          <a:p>
            <a:r>
              <a:rPr lang="en-US" sz="1200" dirty="0" smtClean="0"/>
              <a:t>Vishal Bang </a:t>
            </a:r>
            <a:r>
              <a:rPr lang="en-US" sz="1200" dirty="0" smtClean="0"/>
              <a:t>	ConocoPhillips </a:t>
            </a:r>
            <a:endParaRPr lang="en-US" sz="1200" dirty="0" smtClean="0"/>
          </a:p>
          <a:p>
            <a:r>
              <a:rPr lang="en-US" sz="1200" dirty="0" smtClean="0"/>
              <a:t>Marcos Briceno </a:t>
            </a:r>
            <a:r>
              <a:rPr lang="en-US" sz="1200" dirty="0" smtClean="0"/>
              <a:t>	ConocoPhillips </a:t>
            </a:r>
            <a:endParaRPr lang="en-US" sz="1200" dirty="0" smtClean="0"/>
          </a:p>
          <a:p>
            <a:r>
              <a:rPr lang="en-US" sz="1200" dirty="0" smtClean="0"/>
              <a:t>Jonathan Kwan </a:t>
            </a:r>
            <a:r>
              <a:rPr lang="en-US" sz="1200" dirty="0" smtClean="0"/>
              <a:t>	ConocoPhillips </a:t>
            </a:r>
            <a:endParaRPr lang="en-US" sz="1200" dirty="0" smtClean="0"/>
          </a:p>
          <a:p>
            <a:r>
              <a:rPr lang="en-US" sz="1200" dirty="0" smtClean="0"/>
              <a:t>Bill O'Brien </a:t>
            </a:r>
            <a:r>
              <a:rPr lang="en-US" sz="1200" dirty="0" smtClean="0"/>
              <a:t>	ConocoPhillips </a:t>
            </a:r>
            <a:endParaRPr lang="en-US" sz="1200" dirty="0" smtClean="0"/>
          </a:p>
          <a:p>
            <a:r>
              <a:rPr lang="en-US" sz="1200" dirty="0" smtClean="0"/>
              <a:t>Alexander </a:t>
            </a:r>
            <a:r>
              <a:rPr lang="en-US" sz="1200" dirty="0" err="1" smtClean="0"/>
              <a:t>Vyssotski</a:t>
            </a:r>
            <a:r>
              <a:rPr lang="en-US" sz="1200" dirty="0" smtClean="0"/>
              <a:t> </a:t>
            </a:r>
            <a:r>
              <a:rPr lang="en-US" sz="1200" dirty="0" smtClean="0"/>
              <a:t>	Core </a:t>
            </a:r>
            <a:r>
              <a:rPr lang="en-US" sz="1200" dirty="0" smtClean="0"/>
              <a:t>Laboratories </a:t>
            </a:r>
          </a:p>
          <a:p>
            <a:r>
              <a:rPr lang="en-US" sz="1200" dirty="0" smtClean="0"/>
              <a:t>Robin Gupta </a:t>
            </a:r>
            <a:r>
              <a:rPr lang="en-US" sz="1200" dirty="0" smtClean="0"/>
              <a:t>	ExxonMobil </a:t>
            </a:r>
            <a:endParaRPr lang="en-US" sz="1200" dirty="0" smtClean="0"/>
          </a:p>
          <a:p>
            <a:r>
              <a:rPr lang="en-US" sz="1200" dirty="0" smtClean="0"/>
              <a:t>Lisa </a:t>
            </a:r>
            <a:r>
              <a:rPr lang="en-US" sz="1200" dirty="0" err="1" smtClean="0"/>
              <a:t>Lun</a:t>
            </a:r>
            <a:r>
              <a:rPr lang="en-US" sz="1200" dirty="0" smtClean="0"/>
              <a:t>		 </a:t>
            </a:r>
            <a:r>
              <a:rPr lang="en-US" sz="1200" dirty="0" smtClean="0"/>
              <a:t>ExxonMobil </a:t>
            </a:r>
          </a:p>
          <a:p>
            <a:r>
              <a:rPr lang="en-US" sz="1200" dirty="0" smtClean="0"/>
              <a:t>Loan Vo </a:t>
            </a:r>
            <a:r>
              <a:rPr lang="en-US" sz="1200" dirty="0" smtClean="0"/>
              <a:t>		ExxonMobil </a:t>
            </a:r>
            <a:endParaRPr lang="en-US" sz="1200" dirty="0" smtClean="0"/>
          </a:p>
          <a:p>
            <a:r>
              <a:rPr lang="en-US" sz="1200" dirty="0" smtClean="0"/>
              <a:t>Owen </a:t>
            </a:r>
            <a:r>
              <a:rPr lang="en-US" sz="1200" dirty="0" err="1" smtClean="0"/>
              <a:t>Hehmeyer</a:t>
            </a:r>
            <a:r>
              <a:rPr lang="en-US" sz="1200" dirty="0" smtClean="0"/>
              <a:t> </a:t>
            </a:r>
            <a:r>
              <a:rPr lang="en-US" sz="1200" dirty="0" smtClean="0"/>
              <a:t>	</a:t>
            </a:r>
            <a:r>
              <a:rPr lang="en-US" sz="1200" dirty="0" err="1" smtClean="0"/>
              <a:t>ExxonMobill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018"/>
            <a:ext cx="4038600" cy="4525963"/>
          </a:xfrm>
        </p:spPr>
        <p:txBody>
          <a:bodyPr/>
          <a:lstStyle/>
          <a:p>
            <a:r>
              <a:rPr lang="en-US" sz="1200" dirty="0" smtClean="0"/>
              <a:t>Yu Bian </a:t>
            </a:r>
            <a:r>
              <a:rPr lang="en-US" sz="1200" dirty="0" smtClean="0"/>
              <a:t>		</a:t>
            </a:r>
            <a:r>
              <a:rPr lang="en-US" sz="1200" dirty="0" err="1" smtClean="0"/>
              <a:t>Flotek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James </a:t>
            </a:r>
            <a:r>
              <a:rPr lang="en-US" sz="1200" dirty="0" smtClean="0"/>
              <a:t>Ogle </a:t>
            </a:r>
            <a:r>
              <a:rPr lang="en-US" sz="1200" dirty="0" smtClean="0"/>
              <a:t>	Halliburton </a:t>
            </a:r>
          </a:p>
          <a:p>
            <a:r>
              <a:rPr lang="en-US" sz="1200" dirty="0" smtClean="0"/>
              <a:t>Allan </a:t>
            </a:r>
            <a:r>
              <a:rPr lang="en-US" sz="1200" dirty="0" smtClean="0"/>
              <a:t>Ye </a:t>
            </a:r>
            <a:r>
              <a:rPr lang="en-US" sz="1200" dirty="0" smtClean="0"/>
              <a:t>		Halliburton </a:t>
            </a:r>
          </a:p>
          <a:p>
            <a:r>
              <a:rPr lang="en-US" sz="1200" dirty="0" smtClean="0"/>
              <a:t>Guy </a:t>
            </a:r>
            <a:r>
              <a:rPr lang="en-US" sz="1200" dirty="0" smtClean="0"/>
              <a:t>Biesmans </a:t>
            </a:r>
            <a:r>
              <a:rPr lang="en-US" sz="1200" dirty="0" smtClean="0"/>
              <a:t>	Huntsman </a:t>
            </a:r>
          </a:p>
          <a:p>
            <a:r>
              <a:rPr lang="en-US" sz="1200" dirty="0" smtClean="0"/>
              <a:t>Luis </a:t>
            </a:r>
            <a:r>
              <a:rPr lang="en-US" sz="1200" dirty="0" smtClean="0"/>
              <a:t>Salazar </a:t>
            </a:r>
            <a:r>
              <a:rPr lang="en-US" sz="1200" dirty="0" smtClean="0"/>
              <a:t>	Huntsman </a:t>
            </a:r>
          </a:p>
          <a:p>
            <a:r>
              <a:rPr lang="en-US" sz="1200" dirty="0" smtClean="0"/>
              <a:t>Olina </a:t>
            </a:r>
            <a:r>
              <a:rPr lang="en-US" sz="1200" dirty="0" smtClean="0"/>
              <a:t>Raney </a:t>
            </a:r>
            <a:r>
              <a:rPr lang="en-US" sz="1200" dirty="0" smtClean="0"/>
              <a:t>	Independent </a:t>
            </a:r>
            <a:r>
              <a:rPr lang="en-US" sz="1200" dirty="0" smtClean="0"/>
              <a:t>Consultant </a:t>
            </a:r>
            <a:endParaRPr lang="en-US" sz="1200" dirty="0" smtClean="0"/>
          </a:p>
          <a:p>
            <a:r>
              <a:rPr lang="en-US" sz="1200" dirty="0" smtClean="0"/>
              <a:t>Maghsood </a:t>
            </a:r>
            <a:r>
              <a:rPr lang="en-US" sz="1200" dirty="0" smtClean="0"/>
              <a:t>Abbaszadeh Innovative </a:t>
            </a:r>
            <a:r>
              <a:rPr lang="en-US" sz="1200" dirty="0" err="1" smtClean="0"/>
              <a:t>Petrotech</a:t>
            </a:r>
            <a:r>
              <a:rPr lang="en-US" sz="1200" dirty="0" smtClean="0"/>
              <a:t> </a:t>
            </a:r>
            <a:r>
              <a:rPr lang="en-US" sz="1200" dirty="0" smtClean="0"/>
              <a:t>Solutions</a:t>
            </a:r>
          </a:p>
          <a:p>
            <a:r>
              <a:rPr lang="en-US" sz="1200" dirty="0" smtClean="0"/>
              <a:t> </a:t>
            </a:r>
            <a:r>
              <a:rPr lang="en-US" sz="1200" dirty="0" err="1" smtClean="0"/>
              <a:t>Jiansheng</a:t>
            </a:r>
            <a:r>
              <a:rPr lang="en-US" sz="1200" dirty="0" smtClean="0"/>
              <a:t> Chen </a:t>
            </a:r>
            <a:r>
              <a:rPr lang="en-US" sz="1200" dirty="0" smtClean="0"/>
              <a:t>	Marathon </a:t>
            </a:r>
            <a:r>
              <a:rPr lang="en-US" sz="1200" dirty="0" smtClean="0"/>
              <a:t>Oil </a:t>
            </a:r>
            <a:endParaRPr lang="en-US" sz="1200" dirty="0" smtClean="0"/>
          </a:p>
          <a:p>
            <a:r>
              <a:rPr lang="en-US" sz="1200" dirty="0" err="1" smtClean="0"/>
              <a:t>Basak</a:t>
            </a:r>
            <a:r>
              <a:rPr lang="en-US" sz="1200" dirty="0" smtClean="0"/>
              <a:t> </a:t>
            </a:r>
            <a:r>
              <a:rPr lang="en-US" sz="1200" dirty="0" err="1" smtClean="0"/>
              <a:t>Kurtoglu</a:t>
            </a:r>
            <a:r>
              <a:rPr lang="en-US" sz="1200" dirty="0" smtClean="0"/>
              <a:t> </a:t>
            </a:r>
            <a:r>
              <a:rPr lang="en-US" sz="1200" dirty="0" smtClean="0"/>
              <a:t>	Marathon </a:t>
            </a:r>
            <a:r>
              <a:rPr lang="en-US" sz="1200" dirty="0" smtClean="0"/>
              <a:t>Oil </a:t>
            </a:r>
            <a:endParaRPr lang="en-US" sz="1200" dirty="0" smtClean="0"/>
          </a:p>
          <a:p>
            <a:r>
              <a:rPr lang="en-US" sz="1200" dirty="0" smtClean="0"/>
              <a:t>Hung-Lung </a:t>
            </a:r>
            <a:r>
              <a:rPr lang="en-US" sz="1200" dirty="0" smtClean="0"/>
              <a:t>Chen </a:t>
            </a:r>
            <a:r>
              <a:rPr lang="en-US" sz="1200" dirty="0" smtClean="0"/>
              <a:t>	Marathon </a:t>
            </a:r>
            <a:r>
              <a:rPr lang="en-US" sz="1200" dirty="0" smtClean="0"/>
              <a:t>Oil Company </a:t>
            </a:r>
            <a:endParaRPr lang="en-US" sz="1200" dirty="0" smtClean="0"/>
          </a:p>
          <a:p>
            <a:r>
              <a:rPr lang="en-US" sz="1200" dirty="0" smtClean="0"/>
              <a:t>DUY </a:t>
            </a:r>
            <a:r>
              <a:rPr lang="en-US" sz="1200" dirty="0" smtClean="0"/>
              <a:t>Nguyen </a:t>
            </a:r>
            <a:r>
              <a:rPr lang="en-US" sz="1200" dirty="0" smtClean="0"/>
              <a:t>	Nalco </a:t>
            </a:r>
          </a:p>
          <a:p>
            <a:r>
              <a:rPr lang="en-US" sz="1200" dirty="0" smtClean="0"/>
              <a:t>Paul </a:t>
            </a:r>
            <a:r>
              <a:rPr lang="en-US" sz="1200" dirty="0" smtClean="0"/>
              <a:t>Berger </a:t>
            </a:r>
            <a:r>
              <a:rPr lang="en-US" sz="1200" dirty="0" smtClean="0"/>
              <a:t>	Oil </a:t>
            </a:r>
            <a:r>
              <a:rPr lang="en-US" sz="1200" dirty="0" err="1" smtClean="0"/>
              <a:t>Chem</a:t>
            </a:r>
            <a:r>
              <a:rPr lang="en-US" sz="1200" dirty="0" smtClean="0"/>
              <a:t> Technologies </a:t>
            </a:r>
            <a:endParaRPr lang="en-US" sz="1200" dirty="0" smtClean="0"/>
          </a:p>
          <a:p>
            <a:r>
              <a:rPr lang="en-US" sz="1200" dirty="0" smtClean="0"/>
              <a:t>Fernando </a:t>
            </a:r>
            <a:r>
              <a:rPr lang="en-US" sz="1200" dirty="0" smtClean="0"/>
              <a:t>Rodriguez </a:t>
            </a:r>
            <a:r>
              <a:rPr lang="en-US" sz="1200" dirty="0" smtClean="0"/>
              <a:t>	PEMEX </a:t>
            </a:r>
          </a:p>
          <a:p>
            <a:r>
              <a:rPr lang="en-US" sz="1200" dirty="0" smtClean="0"/>
              <a:t>Antonio </a:t>
            </a:r>
            <a:r>
              <a:rPr lang="en-US" sz="1200" dirty="0" smtClean="0"/>
              <a:t>Villavicencio </a:t>
            </a:r>
            <a:r>
              <a:rPr lang="en-US" sz="1200" dirty="0" smtClean="0"/>
              <a:t>	PEMEX </a:t>
            </a:r>
          </a:p>
          <a:p>
            <a:r>
              <a:rPr lang="en-US" sz="1200" dirty="0" smtClean="0"/>
              <a:t>Sonia </a:t>
            </a:r>
            <a:r>
              <a:rPr lang="en-US" sz="1200" dirty="0" err="1" smtClean="0"/>
              <a:t>Embid</a:t>
            </a:r>
            <a:r>
              <a:rPr lang="en-US" sz="1200" dirty="0" smtClean="0"/>
              <a:t> </a:t>
            </a:r>
            <a:r>
              <a:rPr lang="en-US" sz="1200" dirty="0" smtClean="0"/>
              <a:t>	</a:t>
            </a:r>
            <a:r>
              <a:rPr lang="en-US" sz="1200" dirty="0" err="1" smtClean="0"/>
              <a:t>Repsol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Jose </a:t>
            </a:r>
            <a:r>
              <a:rPr lang="en-US" sz="1200" dirty="0" err="1" smtClean="0"/>
              <a:t>Guitian</a:t>
            </a:r>
            <a:r>
              <a:rPr lang="en-US" sz="1200" dirty="0" smtClean="0"/>
              <a:t>  </a:t>
            </a:r>
            <a:r>
              <a:rPr lang="en-US" sz="1200" dirty="0" smtClean="0"/>
              <a:t>	</a:t>
            </a:r>
            <a:r>
              <a:rPr lang="en-US" sz="1200" dirty="0" err="1" smtClean="0"/>
              <a:t>Repsol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Manny </a:t>
            </a:r>
            <a:r>
              <a:rPr lang="en-US" sz="1200" dirty="0" smtClean="0"/>
              <a:t>Dahanayake </a:t>
            </a:r>
            <a:r>
              <a:rPr lang="en-US" sz="1200" dirty="0" smtClean="0"/>
              <a:t>	</a:t>
            </a:r>
            <a:r>
              <a:rPr lang="en-US" sz="1200" dirty="0" err="1" smtClean="0"/>
              <a:t>Rhodia</a:t>
            </a:r>
            <a:r>
              <a:rPr lang="en-US" sz="1200" dirty="0" smtClean="0"/>
              <a:t>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2800" dirty="0" smtClean="0"/>
              <a:t>Attendees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038600" cy="5410200"/>
          </a:xfrm>
        </p:spPr>
        <p:txBody>
          <a:bodyPr/>
          <a:lstStyle/>
          <a:p>
            <a:r>
              <a:rPr lang="en-US" sz="1200" dirty="0" smtClean="0"/>
              <a:t>Michael Wong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  <a:endParaRPr lang="en-US" sz="1200" dirty="0" smtClean="0"/>
          </a:p>
          <a:p>
            <a:r>
              <a:rPr lang="en-US" sz="1200" dirty="0" smtClean="0"/>
              <a:t>Amir Amini 	Rice </a:t>
            </a:r>
            <a:r>
              <a:rPr lang="en-US" sz="1200" dirty="0" smtClean="0"/>
              <a:t>University </a:t>
            </a:r>
            <a:endParaRPr lang="en-US" sz="1200" dirty="0" smtClean="0"/>
          </a:p>
          <a:p>
            <a:r>
              <a:rPr lang="en-US" sz="1200" dirty="0" smtClean="0"/>
              <a:t>Sibani </a:t>
            </a:r>
            <a:r>
              <a:rPr lang="en-US" sz="1200" dirty="0" smtClean="0"/>
              <a:t>Lisa Biswal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  <a:endParaRPr lang="en-US" sz="1200" dirty="0" smtClean="0"/>
          </a:p>
          <a:p>
            <a:r>
              <a:rPr lang="en-US" sz="1200" dirty="0" smtClean="0"/>
              <a:t>Walter </a:t>
            </a:r>
            <a:r>
              <a:rPr lang="en-US" sz="1200" dirty="0" smtClean="0"/>
              <a:t>Chapman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  <a:endParaRPr lang="en-US" sz="1200" dirty="0" smtClean="0"/>
          </a:p>
          <a:p>
            <a:r>
              <a:rPr lang="en-US" sz="1200" dirty="0" smtClean="0"/>
              <a:t>Sayantan </a:t>
            </a:r>
            <a:r>
              <a:rPr lang="en-US" sz="1200" dirty="0" smtClean="0"/>
              <a:t>Chatterjee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  <a:endParaRPr lang="en-US" sz="1200" dirty="0" smtClean="0"/>
          </a:p>
          <a:p>
            <a:r>
              <a:rPr lang="en-US" sz="1200" dirty="0" smtClean="0"/>
              <a:t>Charles </a:t>
            </a:r>
            <a:r>
              <a:rPr lang="en-US" sz="1200" dirty="0" smtClean="0"/>
              <a:t>Conn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  <a:endParaRPr lang="en-US" sz="1200" dirty="0" smtClean="0"/>
          </a:p>
          <a:p>
            <a:r>
              <a:rPr lang="en-US" sz="1200" dirty="0" smtClean="0"/>
              <a:t>Leyu </a:t>
            </a:r>
            <a:r>
              <a:rPr lang="en-US" sz="1200" dirty="0" smtClean="0"/>
              <a:t>Cui </a:t>
            </a:r>
            <a:r>
              <a:rPr lang="en-US" sz="1200" dirty="0" smtClean="0"/>
              <a:t>		Rice </a:t>
            </a:r>
            <a:r>
              <a:rPr lang="en-US" sz="1200" dirty="0" smtClean="0"/>
              <a:t>University </a:t>
            </a:r>
            <a:endParaRPr lang="en-US" sz="1200" dirty="0" smtClean="0"/>
          </a:p>
          <a:p>
            <a:r>
              <a:rPr lang="en-US" sz="1200" dirty="0" smtClean="0"/>
              <a:t>Jerimiah </a:t>
            </a:r>
            <a:r>
              <a:rPr lang="en-US" sz="1200" dirty="0" smtClean="0"/>
              <a:t>Forsythe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  <a:endParaRPr lang="en-US" sz="1200" dirty="0" smtClean="0"/>
          </a:p>
          <a:p>
            <a:r>
              <a:rPr lang="en-US" sz="1200" dirty="0" smtClean="0"/>
              <a:t>Guangsheng </a:t>
            </a:r>
            <a:r>
              <a:rPr lang="en-US" sz="1200" dirty="0" smtClean="0"/>
              <a:t>Gu </a:t>
            </a:r>
            <a:r>
              <a:rPr lang="en-US" sz="1200" dirty="0" smtClean="0"/>
              <a:t>	Rice University</a:t>
            </a:r>
          </a:p>
          <a:p>
            <a:r>
              <a:rPr lang="en-US" sz="1200" dirty="0" smtClean="0"/>
              <a:t> </a:t>
            </a:r>
            <a:r>
              <a:rPr lang="en-US" sz="1200" dirty="0" smtClean="0"/>
              <a:t>Jose Lopez-Salinas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  <a:endParaRPr lang="en-US" sz="1200" dirty="0" smtClean="0"/>
          </a:p>
          <a:p>
            <a:r>
              <a:rPr lang="en-US" sz="1200" dirty="0" smtClean="0"/>
              <a:t>Kun </a:t>
            </a:r>
            <a:r>
              <a:rPr lang="en-US" sz="1200" dirty="0" smtClean="0"/>
              <a:t>Ma </a:t>
            </a:r>
            <a:r>
              <a:rPr lang="en-US" sz="1200" dirty="0" smtClean="0"/>
              <a:t>		Rice University </a:t>
            </a:r>
          </a:p>
          <a:p>
            <a:r>
              <a:rPr lang="en-US" sz="1200" dirty="0" smtClean="0"/>
              <a:t>Clarence Miller	 </a:t>
            </a:r>
            <a:r>
              <a:rPr lang="en-US" sz="1200" dirty="0" smtClean="0"/>
              <a:t>Rice University </a:t>
            </a:r>
            <a:endParaRPr lang="en-US" sz="1200" dirty="0" smtClean="0"/>
          </a:p>
          <a:p>
            <a:r>
              <a:rPr lang="en-US" sz="1200" dirty="0" smtClean="0"/>
              <a:t>Aarthi </a:t>
            </a:r>
            <a:r>
              <a:rPr lang="en-US" sz="1200" dirty="0" smtClean="0"/>
              <a:t>Muthuswamy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  <a:endParaRPr lang="en-US" sz="1200" dirty="0" smtClean="0"/>
          </a:p>
          <a:p>
            <a:r>
              <a:rPr lang="en-US" sz="1200" dirty="0" smtClean="0"/>
              <a:t>Sai </a:t>
            </a:r>
            <a:r>
              <a:rPr lang="en-US" sz="1200" dirty="0" smtClean="0"/>
              <a:t>Panuganti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  <a:endParaRPr lang="en-US" sz="1200" dirty="0" smtClean="0"/>
          </a:p>
          <a:p>
            <a:r>
              <a:rPr lang="en-US" sz="1200" dirty="0" smtClean="0"/>
              <a:t>Maura </a:t>
            </a:r>
            <a:r>
              <a:rPr lang="en-US" sz="1200" dirty="0" smtClean="0"/>
              <a:t>Puerto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  <a:endParaRPr lang="en-US" sz="1200" dirty="0" smtClean="0"/>
          </a:p>
          <a:p>
            <a:r>
              <a:rPr lang="en-US" sz="1200" dirty="0" smtClean="0"/>
              <a:t>Neeraj </a:t>
            </a:r>
            <a:r>
              <a:rPr lang="en-US" sz="1200" dirty="0" smtClean="0"/>
              <a:t>Rohilla </a:t>
            </a:r>
            <a:r>
              <a:rPr lang="en-US" sz="1200" dirty="0" smtClean="0"/>
              <a:t>	Rice University</a:t>
            </a:r>
          </a:p>
          <a:p>
            <a:r>
              <a:rPr lang="en-US" sz="1200" dirty="0" smtClean="0"/>
              <a:t> </a:t>
            </a:r>
            <a:r>
              <a:rPr lang="en-US" sz="1200" dirty="0" smtClean="0"/>
              <a:t>Aparna Raju Sagi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  <a:endParaRPr lang="en-US" sz="1200" dirty="0" smtClean="0"/>
          </a:p>
          <a:p>
            <a:r>
              <a:rPr lang="en-US" sz="1200" dirty="0" smtClean="0"/>
              <a:t>Hadi </a:t>
            </a:r>
            <a:r>
              <a:rPr lang="en-US" sz="1200" dirty="0" smtClean="0"/>
              <a:t>ShamsiJazeyi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  <a:endParaRPr lang="en-US" sz="1200" dirty="0" smtClean="0"/>
          </a:p>
          <a:p>
            <a:r>
              <a:rPr lang="en-US" sz="1200" dirty="0" smtClean="0"/>
              <a:t>Ivan </a:t>
            </a:r>
            <a:r>
              <a:rPr lang="en-US" sz="1200" dirty="0" err="1" smtClean="0"/>
              <a:t>Tanakov</a:t>
            </a:r>
            <a:r>
              <a:rPr lang="en-US" sz="1200" dirty="0" smtClean="0"/>
              <a:t>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  <a:endParaRPr lang="en-US" sz="1200" dirty="0" smtClean="0"/>
          </a:p>
          <a:p>
            <a:r>
              <a:rPr lang="en-US" sz="1200" dirty="0" smtClean="0"/>
              <a:t>James </a:t>
            </a:r>
            <a:r>
              <a:rPr lang="en-US" sz="1200" dirty="0" smtClean="0"/>
              <a:t>Tour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  <a:endParaRPr lang="en-US" sz="1200" dirty="0" smtClean="0"/>
          </a:p>
          <a:p>
            <a:r>
              <a:rPr lang="en-US" sz="1200" dirty="0" smtClean="0"/>
              <a:t>Wei Lu 		Rice University</a:t>
            </a:r>
          </a:p>
          <a:p>
            <a:r>
              <a:rPr lang="en-US" sz="1200" dirty="0" smtClean="0"/>
              <a:t>Chih-Chau </a:t>
            </a:r>
            <a:r>
              <a:rPr lang="en-US" sz="1200" dirty="0" smtClean="0"/>
              <a:t>Hwang 	Rice University</a:t>
            </a:r>
          </a:p>
          <a:p>
            <a:r>
              <a:rPr lang="en-US" sz="1200" dirty="0" smtClean="0"/>
              <a:t>Yi Chen 		Rice University</a:t>
            </a:r>
          </a:p>
          <a:p>
            <a:r>
              <a:rPr lang="en-US" sz="1200" dirty="0" smtClean="0"/>
              <a:t>AmirHosein </a:t>
            </a:r>
            <a:r>
              <a:rPr lang="en-US" sz="1200" dirty="0" smtClean="0"/>
              <a:t>Valiollahzadeh Rice University </a:t>
            </a:r>
            <a:endParaRPr lang="en-US" sz="1200" dirty="0" smtClean="0"/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038600" cy="4525963"/>
          </a:xfrm>
        </p:spPr>
        <p:txBody>
          <a:bodyPr/>
          <a:lstStyle/>
          <a:p>
            <a:r>
              <a:rPr lang="en-US" sz="1200" dirty="0" smtClean="0"/>
              <a:t>Rafael Verduzco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</a:p>
          <a:p>
            <a:r>
              <a:rPr lang="en-US" sz="1200" dirty="0" smtClean="0"/>
              <a:t>Sumedh Warudkar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</a:p>
          <a:p>
            <a:r>
              <a:rPr lang="en-US" sz="1200" dirty="0" smtClean="0"/>
              <a:t>George Hirasaki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 </a:t>
            </a:r>
          </a:p>
          <a:p>
            <a:r>
              <a:rPr lang="en-US" sz="1200" dirty="0" smtClean="0"/>
              <a:t>Clarence Miller </a:t>
            </a:r>
            <a:r>
              <a:rPr lang="en-US" sz="1200" dirty="0" smtClean="0"/>
              <a:t>	Rice </a:t>
            </a:r>
            <a:r>
              <a:rPr lang="en-US" sz="1200" dirty="0" smtClean="0"/>
              <a:t>University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/>
              <a:t>Ming </a:t>
            </a:r>
            <a:r>
              <a:rPr lang="en-US" sz="1200" dirty="0" smtClean="0"/>
              <a:t>Han </a:t>
            </a:r>
            <a:r>
              <a:rPr lang="en-US" sz="1200" dirty="0" smtClean="0"/>
              <a:t>	Saudi </a:t>
            </a:r>
            <a:r>
              <a:rPr lang="en-US" sz="1200" dirty="0" err="1" smtClean="0"/>
              <a:t>Aramco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r>
              <a:rPr lang="en-US" sz="1200" dirty="0" smtClean="0"/>
              <a:t>Ali </a:t>
            </a:r>
            <a:r>
              <a:rPr lang="en-US" sz="1200" dirty="0" smtClean="0"/>
              <a:t>Yousef </a:t>
            </a:r>
            <a:r>
              <a:rPr lang="en-US" sz="1200" dirty="0" smtClean="0"/>
              <a:t>	Saudi </a:t>
            </a:r>
            <a:r>
              <a:rPr lang="en-US" sz="1200" dirty="0" err="1" smtClean="0"/>
              <a:t>Aramco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r>
              <a:rPr lang="en-US" sz="1200" dirty="0" smtClean="0"/>
              <a:t>Vivek </a:t>
            </a:r>
            <a:r>
              <a:rPr lang="en-US" sz="1200" dirty="0" smtClean="0"/>
              <a:t>Anand </a:t>
            </a:r>
            <a:r>
              <a:rPr lang="en-US" sz="1200" dirty="0" smtClean="0"/>
              <a:t>	Schlumberger </a:t>
            </a:r>
          </a:p>
          <a:p>
            <a:r>
              <a:rPr lang="en-US" sz="1200" dirty="0" smtClean="0"/>
              <a:t>Mark </a:t>
            </a:r>
            <a:r>
              <a:rPr lang="en-US" sz="1200" dirty="0" smtClean="0"/>
              <a:t>Andersen </a:t>
            </a:r>
            <a:r>
              <a:rPr lang="en-US" sz="1200" dirty="0" smtClean="0"/>
              <a:t>	Schlumberger </a:t>
            </a:r>
          </a:p>
          <a:p>
            <a:r>
              <a:rPr lang="en-US" sz="1200" dirty="0" smtClean="0"/>
              <a:t>Mark </a:t>
            </a:r>
            <a:r>
              <a:rPr lang="en-US" sz="1200" dirty="0" smtClean="0"/>
              <a:t>Flaum </a:t>
            </a:r>
            <a:r>
              <a:rPr lang="en-US" sz="1200" dirty="0" smtClean="0"/>
              <a:t>	Schlumberger </a:t>
            </a:r>
          </a:p>
          <a:p>
            <a:r>
              <a:rPr lang="en-US" sz="1200" dirty="0" smtClean="0"/>
              <a:t>Leslie </a:t>
            </a:r>
            <a:r>
              <a:rPr lang="en-US" sz="1200" dirty="0" smtClean="0"/>
              <a:t>Zhang </a:t>
            </a:r>
            <a:r>
              <a:rPr lang="en-US" sz="1200" dirty="0" smtClean="0"/>
              <a:t>	Schlumberger </a:t>
            </a:r>
          </a:p>
          <a:p>
            <a:r>
              <a:rPr lang="en-US" sz="1200" dirty="0" smtClean="0"/>
              <a:t>Lukasz </a:t>
            </a:r>
            <a:r>
              <a:rPr lang="en-US" sz="1200" dirty="0" smtClean="0"/>
              <a:t>Zielinski </a:t>
            </a:r>
            <a:r>
              <a:rPr lang="en-US" sz="1200" dirty="0" smtClean="0"/>
              <a:t>	Schlumberger </a:t>
            </a:r>
          </a:p>
          <a:p>
            <a:r>
              <a:rPr lang="en-US" sz="1200" dirty="0" smtClean="0"/>
              <a:t>Andrew </a:t>
            </a:r>
            <a:r>
              <a:rPr lang="en-US" sz="1200" dirty="0" smtClean="0"/>
              <a:t>Clarke </a:t>
            </a:r>
            <a:r>
              <a:rPr lang="en-US" sz="1200" dirty="0" smtClean="0"/>
              <a:t>Schlumberger </a:t>
            </a:r>
            <a:r>
              <a:rPr lang="en-US" sz="1200" dirty="0" smtClean="0"/>
              <a:t>Cambridge </a:t>
            </a:r>
            <a:r>
              <a:rPr lang="en-US" sz="1200" dirty="0" smtClean="0"/>
              <a:t>Research</a:t>
            </a:r>
          </a:p>
          <a:p>
            <a:r>
              <a:rPr lang="en-US" sz="1200" dirty="0" smtClean="0"/>
              <a:t>Jeffrey </a:t>
            </a:r>
            <a:r>
              <a:rPr lang="en-US" sz="1200" dirty="0" smtClean="0"/>
              <a:t>Paulsen </a:t>
            </a:r>
            <a:r>
              <a:rPr lang="en-US" sz="1200" dirty="0" smtClean="0"/>
              <a:t>	Schlumberger </a:t>
            </a:r>
            <a:r>
              <a:rPr lang="en-US" sz="1200" dirty="0" smtClean="0"/>
              <a:t>Doll Research </a:t>
            </a:r>
            <a:endParaRPr lang="en-US" sz="1200" dirty="0" smtClean="0"/>
          </a:p>
          <a:p>
            <a:r>
              <a:rPr lang="en-US" sz="1200" dirty="0" smtClean="0"/>
              <a:t>Kirk </a:t>
            </a:r>
            <a:r>
              <a:rPr lang="en-US" sz="1200" dirty="0" smtClean="0"/>
              <a:t>Raney </a:t>
            </a:r>
            <a:r>
              <a:rPr lang="en-US" sz="1200" dirty="0" smtClean="0"/>
              <a:t>	Shell </a:t>
            </a:r>
          </a:p>
          <a:p>
            <a:r>
              <a:rPr lang="en-US" sz="1200" dirty="0" smtClean="0"/>
              <a:t>Jeff </a:t>
            </a:r>
            <a:r>
              <a:rPr lang="en-US" sz="1200" dirty="0" smtClean="0"/>
              <a:t>Southwick </a:t>
            </a:r>
            <a:r>
              <a:rPr lang="en-US" sz="1200" dirty="0" smtClean="0"/>
              <a:t>	Shell </a:t>
            </a:r>
          </a:p>
          <a:p>
            <a:r>
              <a:rPr lang="en-US" sz="1200" dirty="0" err="1" smtClean="0"/>
              <a:t>YingCheng</a:t>
            </a:r>
            <a:r>
              <a:rPr lang="en-US" sz="1200" dirty="0" smtClean="0"/>
              <a:t> </a:t>
            </a:r>
            <a:r>
              <a:rPr lang="en-US" sz="1200" dirty="0" smtClean="0"/>
              <a:t>Li </a:t>
            </a:r>
            <a:r>
              <a:rPr lang="en-US" sz="1200" dirty="0" smtClean="0"/>
              <a:t>	Sinopec </a:t>
            </a:r>
            <a:r>
              <a:rPr lang="en-US" sz="1200" dirty="0" smtClean="0"/>
              <a:t>Shanghai Research Institute of Petrochemical Technology </a:t>
            </a:r>
            <a:endParaRPr lang="en-US" sz="1200" dirty="0" smtClean="0"/>
          </a:p>
          <a:p>
            <a:r>
              <a:rPr lang="en-US" sz="1200" dirty="0" smtClean="0"/>
              <a:t>Sayeed </a:t>
            </a:r>
            <a:r>
              <a:rPr lang="en-US" sz="1200" dirty="0" smtClean="0"/>
              <a:t>Abbas </a:t>
            </a:r>
            <a:r>
              <a:rPr lang="en-US" sz="1200" dirty="0" smtClean="0"/>
              <a:t>	The </a:t>
            </a:r>
            <a:r>
              <a:rPr lang="en-US" sz="1200" dirty="0" smtClean="0"/>
              <a:t>Dow Chemical </a:t>
            </a:r>
            <a:r>
              <a:rPr lang="en-US" sz="1200" dirty="0" smtClean="0"/>
              <a:t>Company</a:t>
            </a:r>
          </a:p>
          <a:p>
            <a:r>
              <a:rPr lang="en-US" sz="1200" dirty="0" smtClean="0"/>
              <a:t> </a:t>
            </a:r>
            <a:r>
              <a:rPr lang="en-US" sz="1200" dirty="0" smtClean="0"/>
              <a:t>Aaron Sanders </a:t>
            </a:r>
            <a:r>
              <a:rPr lang="en-US" sz="1200" dirty="0" smtClean="0"/>
              <a:t>	The </a:t>
            </a:r>
            <a:r>
              <a:rPr lang="en-US" sz="1200" dirty="0" smtClean="0"/>
              <a:t>Dow Chemical Company </a:t>
            </a:r>
            <a:endParaRPr lang="en-US" sz="1200" dirty="0" smtClean="0"/>
          </a:p>
          <a:p>
            <a:r>
              <a:rPr lang="en-US" sz="1200" dirty="0" smtClean="0"/>
              <a:t>Tom </a:t>
            </a:r>
            <a:r>
              <a:rPr lang="en-US" sz="1200" dirty="0" smtClean="0"/>
              <a:t>Burghart </a:t>
            </a:r>
            <a:r>
              <a:rPr lang="en-US" sz="1200" dirty="0" smtClean="0"/>
              <a:t>	TIORCO </a:t>
            </a:r>
          </a:p>
          <a:p>
            <a:r>
              <a:rPr lang="en-US" sz="1200" dirty="0" smtClean="0"/>
              <a:t>Charles </a:t>
            </a:r>
            <a:r>
              <a:rPr lang="en-US" sz="1200" dirty="0" smtClean="0"/>
              <a:t>Thomas </a:t>
            </a:r>
            <a:r>
              <a:rPr lang="en-US" sz="1200" dirty="0" smtClean="0"/>
              <a:t>	TIORCO </a:t>
            </a:r>
          </a:p>
          <a:p>
            <a:r>
              <a:rPr lang="en-US" sz="1200" dirty="0" smtClean="0"/>
              <a:t>Philippe </a:t>
            </a:r>
            <a:r>
              <a:rPr lang="en-US" sz="1200" dirty="0" smtClean="0"/>
              <a:t>Cordelier </a:t>
            </a:r>
            <a:r>
              <a:rPr lang="en-US" sz="1200" dirty="0" smtClean="0"/>
              <a:t>	TOTAL </a:t>
            </a:r>
          </a:p>
          <a:p>
            <a:r>
              <a:rPr lang="en-US" sz="1200" dirty="0" smtClean="0"/>
              <a:t>Danielle Morel 	TOTAL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Arial" pitchFamily="34" charset="0"/>
              </a:rPr>
              <a:t>Consortium Members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65225"/>
            <a:ext cx="4038600" cy="4525963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latin typeface="Arial" pitchFamily="34" charset="0"/>
              </a:rPr>
              <a:t>Addax</a:t>
            </a:r>
          </a:p>
          <a:p>
            <a:pPr eaLnBrk="1" hangingPunct="1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</a:rPr>
              <a:t>ADNOC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Baker - Hughes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Champion</a:t>
            </a:r>
          </a:p>
          <a:p>
            <a:pPr eaLnBrk="1" hangingPunct="1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</a:rPr>
              <a:t>CESI Chemical 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Chevron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Conoco Phillips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Core Labs*</a:t>
            </a:r>
          </a:p>
          <a:p>
            <a:pPr eaLnBrk="1" hangingPunct="1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</a:rPr>
              <a:t>COSL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Exxon Mobil</a:t>
            </a:r>
          </a:p>
          <a:p>
            <a:pPr eaLnBrk="1" hangingPunct="1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</a:rPr>
              <a:t>Halliburton</a:t>
            </a:r>
          </a:p>
          <a:p>
            <a:pPr eaLnBrk="1" hangingPunct="1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</a:rPr>
              <a:t>Huntsman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Kinder Morgan</a:t>
            </a:r>
          </a:p>
          <a:p>
            <a:pPr eaLnBrk="1" hangingPunct="1">
              <a:buFont typeface="Arial" pitchFamily="34" charset="0"/>
              <a:buNone/>
            </a:pPr>
            <a:endParaRPr lang="en-US" b="1" dirty="0" smtClean="0">
              <a:latin typeface="Arial" pitchFamily="34" charset="0"/>
            </a:endParaRPr>
          </a:p>
          <a:p>
            <a:pPr eaLnBrk="1" hangingPunct="1"/>
            <a:endParaRPr lang="en-US" b="1" dirty="0" smtClean="0">
              <a:latin typeface="Arial" pitchFamily="34" charset="0"/>
            </a:endParaRPr>
          </a:p>
          <a:p>
            <a:pPr eaLnBrk="1" hangingPunct="1"/>
            <a:endParaRPr lang="en-US" b="1" dirty="0" smtClean="0">
              <a:latin typeface="Arial" pitchFamily="34" charset="0"/>
            </a:endParaRPr>
          </a:p>
          <a:p>
            <a:pPr eaLnBrk="1" hangingPunct="1"/>
            <a:endParaRPr lang="en-US" b="1" dirty="0" smtClean="0"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3810000" cy="39624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>
                <a:latin typeface="Arial" charset="0"/>
              </a:rPr>
              <a:t>Marathon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>
                <a:latin typeface="Arial" charset="0"/>
              </a:rPr>
              <a:t>Oil </a:t>
            </a:r>
            <a:r>
              <a:rPr lang="en-US" sz="3200" b="1" dirty="0" err="1" smtClean="0">
                <a:latin typeface="Arial" charset="0"/>
              </a:rPr>
              <a:t>Chem</a:t>
            </a:r>
            <a:r>
              <a:rPr lang="en-US" sz="3200" b="1" dirty="0" smtClean="0">
                <a:latin typeface="Arial" charset="0"/>
              </a:rPr>
              <a:t>*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Oxy Petroleum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PETRONAS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>
                <a:latin typeface="Arial" charset="0"/>
              </a:rPr>
              <a:t>PTS*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rgbClr val="FF0000"/>
                </a:solidFill>
                <a:latin typeface="Arial" charset="0"/>
              </a:rPr>
              <a:t>Repsol</a:t>
            </a:r>
            <a:endParaRPr lang="en-US" sz="3200" b="1" dirty="0" smtClean="0">
              <a:solidFill>
                <a:srgbClr val="FF0000"/>
              </a:solidFill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err="1" smtClean="0">
                <a:latin typeface="Arial" charset="0"/>
              </a:rPr>
              <a:t>Rhodia</a:t>
            </a:r>
            <a:endParaRPr lang="en-US" sz="3200" b="1" dirty="0" smtClean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>
                <a:latin typeface="Arial" charset="0"/>
              </a:rPr>
              <a:t>Schlumberger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>
                <a:latin typeface="Arial" charset="0"/>
              </a:rPr>
              <a:t>Shell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SINOPEC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>
                <a:latin typeface="Arial" charset="0"/>
              </a:rPr>
              <a:t>Saudi </a:t>
            </a:r>
            <a:r>
              <a:rPr lang="en-US" sz="3200" b="1" dirty="0" err="1" smtClean="0">
                <a:latin typeface="Arial" charset="0"/>
              </a:rPr>
              <a:t>Aramco</a:t>
            </a:r>
            <a:endParaRPr lang="en-US" sz="3200" b="1" dirty="0" smtClean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>
                <a:latin typeface="Arial" charset="0"/>
              </a:rPr>
              <a:t>TIORCO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>
                <a:latin typeface="Arial" charset="0"/>
              </a:rPr>
              <a:t>Total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Water Standard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382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* </a:t>
            </a:r>
            <a:r>
              <a:rPr lang="en-US"/>
              <a:t>In-kind contributions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Faculty &amp; Collaborators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b="1" dirty="0" smtClean="0"/>
              <a:t>George J. Hirasaki</a:t>
            </a:r>
          </a:p>
          <a:p>
            <a:pPr>
              <a:buFontTx/>
              <a:buChar char="•"/>
            </a:pPr>
            <a:r>
              <a:rPr lang="en-US" b="1" dirty="0" smtClean="0"/>
              <a:t>Clarence A. Miller</a:t>
            </a:r>
          </a:p>
          <a:p>
            <a:pPr>
              <a:buFontTx/>
              <a:buChar char="•"/>
            </a:pPr>
            <a:r>
              <a:rPr lang="en-US" b="1" dirty="0" smtClean="0"/>
              <a:t>Walter G. Chapman</a:t>
            </a:r>
          </a:p>
          <a:p>
            <a:pPr>
              <a:buFontTx/>
              <a:buChar char="•"/>
            </a:pPr>
            <a:r>
              <a:rPr lang="en-US" b="1" dirty="0" smtClean="0"/>
              <a:t>Ken Cox</a:t>
            </a:r>
          </a:p>
          <a:p>
            <a:pPr>
              <a:buFontTx/>
              <a:buChar char="•"/>
            </a:pPr>
            <a:r>
              <a:rPr lang="en-US" b="1" dirty="0" smtClean="0"/>
              <a:t>Lisa Biswal</a:t>
            </a:r>
          </a:p>
          <a:p>
            <a:pPr>
              <a:buFontTx/>
              <a:buChar char="•"/>
            </a:pPr>
            <a:r>
              <a:rPr lang="en-US" b="1" dirty="0" smtClean="0"/>
              <a:t>Michael S. Wong</a:t>
            </a:r>
          </a:p>
          <a:p>
            <a:pPr>
              <a:buFontTx/>
              <a:buChar char="•"/>
            </a:pPr>
            <a:r>
              <a:rPr lang="en-US" b="1" dirty="0" smtClean="0"/>
              <a:t>Rafael Verduzco</a:t>
            </a:r>
          </a:p>
          <a:p>
            <a:pPr>
              <a:buFontTx/>
              <a:buChar char="•"/>
            </a:pPr>
            <a:r>
              <a:rPr lang="en-US" b="1" dirty="0" smtClean="0"/>
              <a:t>Scott Wellington</a:t>
            </a:r>
          </a:p>
          <a:p>
            <a:pPr>
              <a:buFontTx/>
              <a:buChar char="•"/>
            </a:pPr>
            <a:r>
              <a:rPr lang="en-US" b="1" dirty="0" smtClean="0"/>
              <a:t>Ed </a:t>
            </a:r>
            <a:r>
              <a:rPr lang="en-US" b="1" dirty="0" err="1" smtClean="0"/>
              <a:t>Billips</a:t>
            </a:r>
            <a:r>
              <a:rPr lang="en-US" b="1" dirty="0" smtClean="0"/>
              <a:t> (Chemistry)</a:t>
            </a:r>
          </a:p>
          <a:p>
            <a:pPr>
              <a:buFontTx/>
              <a:buChar char="•"/>
            </a:pPr>
            <a:r>
              <a:rPr lang="en-US" b="1" dirty="0" smtClean="0"/>
              <a:t>Jim Tour (Chemistry)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b="1" dirty="0" smtClean="0"/>
              <a:t>Kishore Mohanty (UT)</a:t>
            </a:r>
          </a:p>
          <a:p>
            <a:pPr>
              <a:buFontTx/>
              <a:buChar char="•"/>
            </a:pPr>
            <a:r>
              <a:rPr lang="en-US" b="1" dirty="0" smtClean="0"/>
              <a:t>Gary Pope (UT)</a:t>
            </a:r>
          </a:p>
          <a:p>
            <a:pPr>
              <a:buFontTx/>
              <a:buChar char="•"/>
            </a:pPr>
            <a:r>
              <a:rPr lang="en-US" b="1" dirty="0" smtClean="0"/>
              <a:t>Keith Johnston (UT)</a:t>
            </a:r>
          </a:p>
          <a:p>
            <a:pPr>
              <a:buFontTx/>
              <a:buChar char="•"/>
            </a:pPr>
            <a:r>
              <a:rPr lang="en-US" b="1" dirty="0" smtClean="0"/>
              <a:t>Quoc Nguyen (UT)</a:t>
            </a:r>
          </a:p>
          <a:p>
            <a:pPr>
              <a:buFontTx/>
              <a:buChar char="•"/>
            </a:pPr>
            <a:r>
              <a:rPr lang="en-US" b="1" dirty="0" smtClean="0"/>
              <a:t>Kamy Sepehrnoori (UT)</a:t>
            </a:r>
          </a:p>
          <a:p>
            <a:pPr>
              <a:buFontTx/>
              <a:buChar char="•"/>
            </a:pPr>
            <a:r>
              <a:rPr lang="en-US" b="1" dirty="0" smtClean="0"/>
              <a:t>Francisco (</a:t>
            </a:r>
            <a:r>
              <a:rPr lang="en-US" b="1" dirty="0" err="1" smtClean="0"/>
              <a:t>Paco</a:t>
            </a:r>
            <a:r>
              <a:rPr lang="en-US" b="1" dirty="0" smtClean="0"/>
              <a:t>) Vargas (PI)</a:t>
            </a:r>
          </a:p>
          <a:p>
            <a:r>
              <a:rPr lang="en-US" b="1" dirty="0" smtClean="0"/>
              <a:t>Arne Graue (U. Bergen)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 pitchFamily="34" charset="0"/>
              </a:rPr>
              <a:t>Staff &amp; Visiting Scientist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</a:rPr>
              <a:t>Maura Puerto (retired Exxon)</a:t>
            </a:r>
          </a:p>
          <a:p>
            <a:r>
              <a:rPr lang="en-US" b="1" dirty="0" smtClean="0">
                <a:latin typeface="Arial" pitchFamily="34" charset="0"/>
              </a:rPr>
              <a:t>Amir Amini (PhD, Rice)</a:t>
            </a:r>
          </a:p>
          <a:p>
            <a:r>
              <a:rPr lang="en-US" b="1" dirty="0" smtClean="0">
                <a:latin typeface="Arial" pitchFamily="34" charset="0"/>
              </a:rPr>
              <a:t>Jerimiah Forsythe (PhD, LSU)</a:t>
            </a:r>
          </a:p>
          <a:p>
            <a:r>
              <a:rPr lang="en-US" b="1" dirty="0" smtClean="0">
                <a:latin typeface="Arial" pitchFamily="34" charset="0"/>
              </a:rPr>
              <a:t>Yingcheng Li (SINOPEC)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620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Current Ph.D. Students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990600"/>
            <a:ext cx="7620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Jose </a:t>
            </a:r>
            <a:r>
              <a:rPr lang="en-US" sz="2000" b="1" dirty="0"/>
              <a:t>Lopez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Neeraj Rohilla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Guangsheng Gu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Sumedh Warudkar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Sayantan </a:t>
            </a:r>
            <a:r>
              <a:rPr lang="en-US" sz="2000" b="1" dirty="0" smtClean="0"/>
              <a:t>Chatterjee (defended PhD)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Kun Ma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Leyu Cui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Aparna Raju Sagi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Sai Panuganti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Hadi </a:t>
            </a:r>
            <a:r>
              <a:rPr lang="en-US" sz="2000" b="1" dirty="0" smtClean="0"/>
              <a:t>ShamsiJazeyi</a:t>
            </a:r>
            <a:endParaRPr lang="en-US" sz="2000" b="1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Aarthi </a:t>
            </a:r>
            <a:r>
              <a:rPr lang="en-US" sz="2000" b="1" dirty="0" smtClean="0"/>
              <a:t>Muthuswamy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Charles Conn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AmirHosein Valiollahzadeh (2012)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</a:rPr>
              <a:t>Undergraduate Students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b="1" dirty="0" smtClean="0">
                <a:latin typeface="Arial" pitchFamily="34" charset="0"/>
              </a:rPr>
              <a:t>Yezi Dong</a:t>
            </a:r>
          </a:p>
          <a:p>
            <a:r>
              <a:rPr lang="en-US" sz="2400" b="1" dirty="0" smtClean="0">
                <a:latin typeface="Arial" pitchFamily="34" charset="0"/>
              </a:rPr>
              <a:t>Ying Zhang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Deema Altaher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Ivan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Tanakov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Tianlong Wang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Rachel Liontas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Ofulue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Tae Hyun (David) Yun </a:t>
            </a:r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Insoo Ro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Kelsey Wolak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Erte Xi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Jenny An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Tianlong Wang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Rahul Kaveeshwar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Alex Chiu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Kevin Huang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Jiayu Lucas Lu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Leela Christian-Tabak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z="2800" b="1" smtClean="0">
                <a:latin typeface="Arial" pitchFamily="34" charset="0"/>
              </a:rPr>
              <a:t>Ph. D. graduates in oil &amp; gas industry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38200" y="914400"/>
            <a:ext cx="7543800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Robert </a:t>
            </a:r>
            <a:r>
              <a:rPr lang="en-US" sz="2000" b="1" dirty="0" err="1"/>
              <a:t>Szafranski</a:t>
            </a:r>
            <a:r>
              <a:rPr lang="en-US" sz="2000" b="1" dirty="0"/>
              <a:t> (1997), Exxon-Mobil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 err="1"/>
              <a:t>Sho</a:t>
            </a:r>
            <a:r>
              <a:rPr lang="en-US" sz="2000" b="1" dirty="0"/>
              <a:t>-Wei Lo (1999), Shell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Dicksen Tanzil (2001), BRIDGES to Sustainability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Gigi Qian Zhang (2001) Baker Hughes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David Ting (2003), Shell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Alejandro Pena (2003), Schlumberger, Bakersfield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Jason Chen (2005), Marathon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Leslie Zhang (2005), </a:t>
            </a:r>
            <a:r>
              <a:rPr lang="en-US" sz="2000" b="1" dirty="0" smtClean="0"/>
              <a:t>Schlumberger, Houston</a:t>
            </a:r>
            <a:endParaRPr lang="en-US" sz="2000" b="1" dirty="0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Mark Flaum (2006 ), Schlumberger - Sugarland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 err="1"/>
              <a:t>Busheng</a:t>
            </a:r>
            <a:r>
              <a:rPr lang="en-US" sz="2000" b="1" dirty="0"/>
              <a:t> Li (2006), Shell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Wei Yan (2006), </a:t>
            </a:r>
            <a:r>
              <a:rPr lang="en-US" sz="2000" b="1" dirty="0" err="1"/>
              <a:t>Bectel</a:t>
            </a:r>
            <a:r>
              <a:rPr lang="en-US" sz="2000" b="1" dirty="0"/>
              <a:t>, IPS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Vivek Anand (2007), Schlumberger - Sugarland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latin typeface="Arial" pitchFamily="34" charset="0"/>
              </a:rPr>
              <a:t>Ph. D. graduates in oil &amp; gas industry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Arial" pitchFamily="34" charset="0"/>
              </a:rPr>
              <a:t>Shunhua</a:t>
            </a:r>
            <a:r>
              <a:rPr lang="en-US" sz="2400" b="1" dirty="0" smtClean="0">
                <a:latin typeface="Arial" pitchFamily="34" charset="0"/>
              </a:rPr>
              <a:t> Liu (2008), Oxy</a:t>
            </a:r>
          </a:p>
          <a:p>
            <a:r>
              <a:rPr lang="en-US" sz="2400" b="1" dirty="0" smtClean="0">
                <a:latin typeface="Arial" pitchFamily="34" charset="0"/>
              </a:rPr>
              <a:t>Gaurav Bhatnagar (2008), Shell-</a:t>
            </a:r>
            <a:r>
              <a:rPr lang="en-US" sz="2400" b="1" dirty="0" err="1" smtClean="0">
                <a:latin typeface="Arial" pitchFamily="34" charset="0"/>
              </a:rPr>
              <a:t>Westhollow</a:t>
            </a:r>
            <a:endParaRPr lang="en-US" sz="2400" b="1" dirty="0" smtClean="0">
              <a:latin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</a:rPr>
              <a:t>Doris Gonzalez (2008), Schlumberger- </a:t>
            </a:r>
            <a:r>
              <a:rPr lang="en-US" sz="2400" b="1" dirty="0" err="1" smtClean="0">
                <a:latin typeface="Arial" pitchFamily="34" charset="0"/>
              </a:rPr>
              <a:t>OilPhase</a:t>
            </a:r>
            <a:endParaRPr lang="en-US" sz="2400" b="1" dirty="0" smtClean="0">
              <a:latin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</a:rPr>
              <a:t>Clint </a:t>
            </a:r>
            <a:r>
              <a:rPr lang="en-US" sz="2400" b="1" dirty="0" err="1" smtClean="0">
                <a:latin typeface="Arial" pitchFamily="34" charset="0"/>
              </a:rPr>
              <a:t>Aichele</a:t>
            </a:r>
            <a:r>
              <a:rPr lang="en-US" sz="2400" b="1" dirty="0" smtClean="0">
                <a:latin typeface="Arial" pitchFamily="34" charset="0"/>
              </a:rPr>
              <a:t> (2009), Conoco Phillips</a:t>
            </a:r>
          </a:p>
          <a:p>
            <a:r>
              <a:rPr lang="en-US" sz="2400" b="1" dirty="0" smtClean="0">
                <a:latin typeface="Arial" pitchFamily="34" charset="0"/>
              </a:rPr>
              <a:t>Tianmin Jiang (2009), Schlumberger</a:t>
            </a:r>
          </a:p>
          <a:p>
            <a:r>
              <a:rPr lang="en-US" sz="2400" b="1" dirty="0" smtClean="0">
                <a:latin typeface="Arial" pitchFamily="34" charset="0"/>
              </a:rPr>
              <a:t>Francisco </a:t>
            </a:r>
            <a:r>
              <a:rPr lang="en-US" sz="2400" b="1" dirty="0" err="1" smtClean="0">
                <a:latin typeface="Arial" pitchFamily="34" charset="0"/>
              </a:rPr>
              <a:t>Vagas</a:t>
            </a:r>
            <a:r>
              <a:rPr lang="en-US" sz="2400" b="1" dirty="0" smtClean="0">
                <a:latin typeface="Arial" pitchFamily="34" charset="0"/>
              </a:rPr>
              <a:t> (2009), The Petroleum Institute</a:t>
            </a:r>
          </a:p>
          <a:p>
            <a:r>
              <a:rPr lang="en-US" sz="2400" b="1" dirty="0" smtClean="0">
                <a:latin typeface="Arial" pitchFamily="34" charset="0"/>
              </a:rPr>
              <a:t>Arjun Kurup (2009), Schlumberger (Saudi Arabia)</a:t>
            </a:r>
          </a:p>
          <a:p>
            <a:r>
              <a:rPr lang="en-US" sz="2400" b="1" dirty="0" smtClean="0">
                <a:latin typeface="Arial" pitchFamily="34" charset="0"/>
              </a:rPr>
              <a:t>Robert Li (2011), Shell - Bellaire</a:t>
            </a:r>
          </a:p>
          <a:p>
            <a:r>
              <a:rPr lang="en-US" sz="2400" b="1" dirty="0" smtClean="0">
                <a:latin typeface="Arial" pitchFamily="34" charset="0"/>
              </a:rPr>
              <a:t>Elton Yang (2011), Chevron – Richmond</a:t>
            </a:r>
          </a:p>
          <a:p>
            <a:r>
              <a:rPr lang="en-US" sz="2400" b="1" dirty="0" smtClean="0">
                <a:latin typeface="Arial" pitchFamily="34" charset="0"/>
              </a:rPr>
              <a:t>Michael Rauschhuber (2011), Chevron - Richmond</a:t>
            </a:r>
          </a:p>
          <a:p>
            <a:pPr>
              <a:buFont typeface="Arial" pitchFamily="34" charset="0"/>
              <a:buNone/>
            </a:pPr>
            <a:endParaRPr lang="en-US" sz="24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2800" b="1" smtClean="0">
                <a:latin typeface="Arial" pitchFamily="34" charset="0"/>
              </a:rPr>
              <a:t>Processes in Porous Media Consortium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1" smtClean="0">
                <a:latin typeface="Arial" charset="0"/>
              </a:rPr>
              <a:t>Focus Areas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NMR well logging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Wettability alteration &amp; low IFT EOR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Foam mobility control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Emulsion separation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Asphaltene deposition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Gas hydrate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1" smtClean="0">
                <a:latin typeface="Arial" charset="0"/>
              </a:rPr>
              <a:t>Core competency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Formation evaluation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Enhanced oil recovery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Flow assurance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1" smtClean="0">
                <a:latin typeface="Arial" charset="0"/>
              </a:rPr>
              <a:t>Products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Graduates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Theses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Preprints for publications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Computer code (upon request)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783</Words>
  <Application>Microsoft Office PowerPoint</Application>
  <PresentationFormat>On-screen Show (4:3)</PresentationFormat>
  <Paragraphs>301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16th Annual Meeting of the  Rice University Consortium on Processes in Porous Media</vt:lpstr>
      <vt:lpstr>Consortium Members</vt:lpstr>
      <vt:lpstr>Faculty &amp; Collaborators</vt:lpstr>
      <vt:lpstr>Staff &amp; Visiting Scientist</vt:lpstr>
      <vt:lpstr>Slide 5</vt:lpstr>
      <vt:lpstr>Undergraduate Students</vt:lpstr>
      <vt:lpstr>Ph. D. graduates in oil &amp; gas industry</vt:lpstr>
      <vt:lpstr>Ph. D. graduates in oil &amp; gas industry</vt:lpstr>
      <vt:lpstr>Processes in Porous Media Consortium</vt:lpstr>
      <vt:lpstr>Slide 10</vt:lpstr>
      <vt:lpstr>Department of Energy</vt:lpstr>
      <vt:lpstr>Department of Energy</vt:lpstr>
      <vt:lpstr>Proprietary Research</vt:lpstr>
      <vt:lpstr>Manuscripts on: Website:  http://www.owlnet.rice.edu/~gjh/Consortium/</vt:lpstr>
      <vt:lpstr>Agenda</vt:lpstr>
      <vt:lpstr>Lab Tours</vt:lpstr>
      <vt:lpstr>Attendees</vt:lpstr>
      <vt:lpstr>Attendees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ghirasaki</dc:creator>
  <cp:lastModifiedBy>ghirasaki</cp:lastModifiedBy>
  <cp:revision>56</cp:revision>
  <dcterms:created xsi:type="dcterms:W3CDTF">2011-04-02T16:43:04Z</dcterms:created>
  <dcterms:modified xsi:type="dcterms:W3CDTF">2012-04-21T03:31:17Z</dcterms:modified>
</cp:coreProperties>
</file>